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4"/>
  </p:notesMasterIdLst>
  <p:sldIdLst>
    <p:sldId id="256" r:id="rId2"/>
    <p:sldId id="257" r:id="rId3"/>
    <p:sldId id="259" r:id="rId4"/>
    <p:sldId id="258" r:id="rId5"/>
    <p:sldId id="260" r:id="rId6"/>
    <p:sldId id="261" r:id="rId7"/>
    <p:sldId id="262" r:id="rId8"/>
    <p:sldId id="265" r:id="rId9"/>
    <p:sldId id="263" r:id="rId10"/>
    <p:sldId id="264" r:id="rId11"/>
    <p:sldId id="266" r:id="rId12"/>
    <p:sldId id="267" r:id="rId13"/>
    <p:sldId id="288" r:id="rId14"/>
    <p:sldId id="269" r:id="rId15"/>
    <p:sldId id="270" r:id="rId16"/>
    <p:sldId id="271"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72" r:id="rId30"/>
    <p:sldId id="273" r:id="rId31"/>
    <p:sldId id="274" r:id="rId32"/>
    <p:sldId id="287" r:id="rId33"/>
  </p:sldIdLst>
  <p:sldSz cx="9144000" cy="6858000" type="screen4x3"/>
  <p:notesSz cx="6858000" cy="9144000"/>
  <p:embeddedFontLst>
    <p:embeddedFont>
      <p:font typeface="Futura PT Heavy" panose="020B0802020204020303" pitchFamily="34" charset="0"/>
      <p:bold r:id="rId35"/>
      <p:boldItalic r:id="rId36"/>
    </p:embeddedFont>
    <p:embeddedFont>
      <p:font typeface="Adobe Caslon Pro" panose="0205050205050A020403"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ＭＳ 明朝" panose="02020609040205080304" pitchFamily="49" charset="-128"/>
      <p:regular r:id="rId45"/>
    </p:embeddedFont>
    <p:embeddedFont>
      <p:font typeface="Futura PT Book" panose="020B0502020204020303" pitchFamily="34"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CA7"/>
    <a:srgbClr val="F18B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60667" autoAdjust="0"/>
  </p:normalViewPr>
  <p:slideViewPr>
    <p:cSldViewPr snapToGrid="0" showGuides="1">
      <p:cViewPr>
        <p:scale>
          <a:sx n="50" d="100"/>
          <a:sy n="50" d="100"/>
        </p:scale>
        <p:origin x="2256" y="45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5" d="100"/>
          <a:sy n="85" d="100"/>
        </p:scale>
        <p:origin x="231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D2F83-C9F9-4F8A-828B-C65CE85FD194}" type="datetimeFigureOut">
              <a:rPr lang="en-US" smtClean="0"/>
              <a:t>2/10/2017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37D78-333A-4B48-898D-095C2D8F6EA1}" type="slidenum">
              <a:rPr lang="en-US" smtClean="0"/>
              <a:t>‹#›</a:t>
            </a:fld>
            <a:endParaRPr lang="en-US"/>
          </a:p>
        </p:txBody>
      </p:sp>
    </p:spTree>
    <p:extLst>
      <p:ext uri="{BB962C8B-B14F-4D97-AF65-F5344CB8AC3E}">
        <p14:creationId xmlns:p14="http://schemas.microsoft.com/office/powerpoint/2010/main" val="3405324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NOTE TO INSTRUCTORS: Power point notes contain a sample presentation. We encourage you to personalize and make the presentation interactive wherever possible.</a:t>
            </a:r>
          </a:p>
          <a:p>
            <a:endParaRPr lang="en-US" b="1" baseline="0" dirty="0" smtClean="0"/>
          </a:p>
          <a:p>
            <a:r>
              <a:rPr lang="es-ES_tradnl" b="1" baseline="0" noProof="0" dirty="0" smtClean="0"/>
              <a:t>NOTA A INSTRUCTORES: Las notas de </a:t>
            </a:r>
            <a:r>
              <a:rPr lang="es-ES_tradnl" b="1" baseline="0" noProof="0" dirty="0" err="1" smtClean="0"/>
              <a:t>Power</a:t>
            </a:r>
            <a:r>
              <a:rPr lang="es-ES_tradnl" b="1" baseline="0" noProof="0" dirty="0" smtClean="0"/>
              <a:t> Point contienen una muestra de presentación. Les exhortamos a personalizar y hacer la presentación interactiva donde sea posible.  </a:t>
            </a:r>
          </a:p>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NOTE TO INSTRUCTORS: Make sure participants have all materials prior to the presentation so they can reference them and make notes throughout.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NOTA A INSTRUCTORES: Asegúrense que los participantes tienen todos los materiales antes de la presentación, de modo que puedan hacer referencias a estos y hacer notas en todos.  </a:t>
            </a:r>
          </a:p>
          <a:p>
            <a:endParaRPr lang="en-US" baseline="0" dirty="0" smtClean="0"/>
          </a:p>
          <a:p>
            <a:r>
              <a:rPr lang="en-US" baseline="0" dirty="0" smtClean="0"/>
              <a:t>In this training you will learn: </a:t>
            </a:r>
          </a:p>
          <a:p>
            <a:endParaRPr lang="en-US" baseline="0" dirty="0" smtClean="0"/>
          </a:p>
          <a:p>
            <a:pPr marL="0" indent="0">
              <a:buNone/>
            </a:pPr>
            <a:r>
              <a:rPr lang="en-US" baseline="0" dirty="0" smtClean="0"/>
              <a:t>1) What you need to know and what to do when encountering immigration officers, the police, or the FBI in different places </a:t>
            </a:r>
          </a:p>
          <a:p>
            <a:pPr marL="0" indent="0">
              <a:buNone/>
            </a:pPr>
            <a:r>
              <a:rPr lang="en-US" baseline="0" dirty="0" smtClean="0"/>
              <a:t>2) Twelve things for you and your family to remember in ANY situation </a:t>
            </a:r>
          </a:p>
          <a:p>
            <a:pPr marL="0" indent="0">
              <a:buNone/>
            </a:pPr>
            <a:r>
              <a:rPr lang="en-US" baseline="0" dirty="0" smtClean="0"/>
              <a:t>3) How to make an emergency plan for your family. You will receive your own emergency planning checklist. </a:t>
            </a:r>
          </a:p>
          <a:p>
            <a:pPr marL="0" indent="0">
              <a:buNone/>
            </a:pPr>
            <a:r>
              <a:rPr lang="en-US" baseline="0" dirty="0" smtClean="0"/>
              <a:t>4) What emergency contact information you must have on hand at all times. You will receive your own emergency contact information sheet to fill out.</a:t>
            </a:r>
          </a:p>
          <a:p>
            <a:pPr marL="0" indent="0">
              <a:buNone/>
            </a:pPr>
            <a:r>
              <a:rPr lang="en-US" baseline="0" dirty="0" smtClean="0"/>
              <a:t>5) What questions to ask if a loved one calls you from immigration detention or police custody,</a:t>
            </a:r>
          </a:p>
          <a:p>
            <a:pPr marL="0" indent="0">
              <a:buNone/>
            </a:pPr>
            <a:r>
              <a:rPr lang="en-US" baseline="0" dirty="0" smtClean="0"/>
              <a:t>AND  </a:t>
            </a:r>
          </a:p>
          <a:p>
            <a:pPr marL="0" indent="0">
              <a:buNone/>
            </a:pPr>
            <a:r>
              <a:rPr lang="en-US" baseline="0" dirty="0" smtClean="0"/>
              <a:t>6) How to protect yourself and your coworkers in a raid on your workplace. You will receive a workplace planning checking.</a:t>
            </a:r>
          </a:p>
          <a:p>
            <a:pPr algn="l"/>
            <a:endParaRPr lang="es-ES_tradnl" baseline="0" noProof="0" dirty="0" smtClean="0"/>
          </a:p>
          <a:p>
            <a:pPr algn="l"/>
            <a:r>
              <a:rPr lang="es-ES_tradnl" baseline="0" noProof="0" dirty="0" smtClean="0"/>
              <a:t>En este adiestramiento usted aprenderá: </a:t>
            </a:r>
          </a:p>
          <a:p>
            <a:pPr algn="l"/>
            <a:r>
              <a:rPr lang="es-ES_tradnl" baseline="0" noProof="0" dirty="0" smtClean="0"/>
              <a:t>1) Lo que usted necesita saber y qué hacer al encontrarse con oficiales de </a:t>
            </a:r>
            <a:r>
              <a:rPr lang="es-ES_tradnl" baseline="0" noProof="0" dirty="0" err="1" smtClean="0"/>
              <a:t>inmigracón</a:t>
            </a:r>
            <a:r>
              <a:rPr lang="es-ES_tradnl" baseline="0" noProof="0" dirty="0" smtClean="0"/>
              <a:t>, la policía o el FBI en distintos lugares</a:t>
            </a:r>
          </a:p>
          <a:p>
            <a:pPr algn="l"/>
            <a:r>
              <a:rPr lang="es-ES_tradnl" baseline="0" noProof="0" dirty="0" smtClean="0"/>
              <a:t>2) Doce cosas que usted y su familia deben recordar en CUALQUIER situación</a:t>
            </a:r>
          </a:p>
          <a:p>
            <a:pPr algn="l"/>
            <a:r>
              <a:rPr lang="es-ES_tradnl" baseline="0" noProof="0" dirty="0" smtClean="0"/>
              <a:t>3) Cómo hacer un plan un plan de emergencias para su familia. Usted recibirá su propia lista de verificación para planificación de emergencia</a:t>
            </a:r>
          </a:p>
          <a:p>
            <a:pPr algn="l"/>
            <a:r>
              <a:rPr lang="es-ES_tradnl" baseline="0" noProof="0" dirty="0" smtClean="0"/>
              <a:t>4) Qué información de contacto usted tiene que tener a la mano en todo momento. Usted recibirá su propia hoja de información de contactos de emergencia para llenarla.</a:t>
            </a:r>
          </a:p>
          <a:p>
            <a:pPr marL="0" indent="0" algn="l">
              <a:buNone/>
            </a:pPr>
            <a:r>
              <a:rPr lang="es-ES_tradnl" baseline="0" noProof="0" dirty="0" smtClean="0"/>
              <a:t>5) Cuáles preguntas hacer si un ser querido le llama desde un centro de detención o custodia policiaca</a:t>
            </a:r>
          </a:p>
          <a:p>
            <a:pPr marL="0" indent="0" algn="l">
              <a:buNone/>
            </a:pPr>
            <a:r>
              <a:rPr lang="es-ES_tradnl" baseline="0" noProof="0" dirty="0" smtClean="0"/>
              <a:t>Y </a:t>
            </a:r>
          </a:p>
          <a:p>
            <a:pPr marL="0" indent="0" algn="l">
              <a:buNone/>
            </a:pPr>
            <a:r>
              <a:rPr lang="es-ES_tradnl" baseline="0" noProof="0" dirty="0" smtClean="0"/>
              <a:t>6) Cómo protegerse a sí mismo y a sus compañeros de trabajo durante una redada en su lugar de trabajo. Usted recibirá una verificación de planificación en el lugar de trabajo. </a:t>
            </a:r>
          </a:p>
        </p:txBody>
      </p:sp>
      <p:sp>
        <p:nvSpPr>
          <p:cNvPr id="4" name="Slide Number Placeholder 3"/>
          <p:cNvSpPr>
            <a:spLocks noGrp="1"/>
          </p:cNvSpPr>
          <p:nvPr>
            <p:ph type="sldNum" sz="quarter" idx="10"/>
          </p:nvPr>
        </p:nvSpPr>
        <p:spPr/>
        <p:txBody>
          <a:bodyPr/>
          <a:lstStyle/>
          <a:p>
            <a:fld id="{9BF37D78-333A-4B48-898D-095C2D8F6EA1}" type="slidenum">
              <a:rPr lang="en-US" smtClean="0"/>
              <a:t>1</a:t>
            </a:fld>
            <a:endParaRPr lang="en-US"/>
          </a:p>
        </p:txBody>
      </p:sp>
    </p:spTree>
    <p:extLst>
      <p:ext uri="{BB962C8B-B14F-4D97-AF65-F5344CB8AC3E}">
        <p14:creationId xmlns:p14="http://schemas.microsoft.com/office/powerpoint/2010/main" val="3971555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enter your workplace, immigration officers or the police need either 1) a valid warrant OR 2) the permission of your employer.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run. If you run, it may lead to you being arrested or detained.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warrant DOES NOT mean you have to answer questions.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immigration officers or the police are questioning you and you wish to remain silent, say out loud that you wish to remain silent or show the officials your Know Your Rights card.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Have an emergency plan with your coworkers. Use</a:t>
            </a:r>
            <a:r>
              <a:rPr lang="en-US" sz="1200" kern="1200" baseline="0" dirty="0" smtClean="0">
                <a:solidFill>
                  <a:schemeClr val="tx1"/>
                </a:solidFill>
                <a:effectLst/>
                <a:latin typeface="+mn-lt"/>
                <a:ea typeface="+mn-ea"/>
                <a:cs typeface="+mn-cs"/>
              </a:rPr>
              <a:t> the workplace checklist to help you prepare.</a:t>
            </a: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b="1" kern="1200" baseline="0" noProof="0" dirty="0" smtClean="0">
                <a:solidFill>
                  <a:schemeClr val="tx1"/>
                </a:solidFill>
                <a:effectLst/>
                <a:latin typeface="+mn-lt"/>
                <a:ea typeface="+mn-ea"/>
                <a:cs typeface="+mn-cs"/>
              </a:rPr>
              <a:t>Lo que usted necesita saber:</a:t>
            </a:r>
          </a:p>
          <a:p>
            <a:pPr marL="0" lvl="0" indent="0">
              <a:buFont typeface="Arial" panose="020B0604020202020204" pitchFamily="34" charset="0"/>
              <a:buNone/>
            </a:pPr>
            <a:r>
              <a:rPr lang="es-ES" sz="1200" kern="1200" baseline="0" noProof="0" dirty="0" smtClean="0">
                <a:solidFill>
                  <a:schemeClr val="tx1"/>
                </a:solidFill>
                <a:effectLst/>
                <a:latin typeface="+mn-lt"/>
                <a:ea typeface="+mn-ea"/>
                <a:cs typeface="+mn-cs"/>
              </a:rPr>
              <a:t>• Para entrar a su lugar de trabajo los oficiales de inmigración o la policía necesitan 1) una orden judicial válida o 2) permiso de su empleador.</a:t>
            </a:r>
          </a:p>
          <a:p>
            <a:pPr marL="0" lvl="0" indent="0">
              <a:buFont typeface="Arial" panose="020B0604020202020204" pitchFamily="34" charset="0"/>
              <a:buNone/>
            </a:pPr>
            <a:r>
              <a:rPr lang="es-ES" sz="1200" kern="1200" baseline="0" noProof="0" dirty="0" smtClean="0">
                <a:solidFill>
                  <a:schemeClr val="tx1"/>
                </a:solidFill>
                <a:effectLst/>
                <a:latin typeface="+mn-lt"/>
                <a:ea typeface="+mn-ea"/>
                <a:cs typeface="+mn-cs"/>
              </a:rPr>
              <a:t>• No corra. Si corre puede llevar a que usted sea arrestado o detenido.</a:t>
            </a:r>
          </a:p>
          <a:p>
            <a:pPr marL="0" lvl="0" indent="0">
              <a:buFont typeface="Arial" panose="020B0604020202020204" pitchFamily="34" charset="0"/>
              <a:buNone/>
            </a:pPr>
            <a:r>
              <a:rPr lang="es-ES" sz="1200" kern="1200" baseline="0" noProof="0" dirty="0" smtClean="0">
                <a:solidFill>
                  <a:schemeClr val="tx1"/>
                </a:solidFill>
                <a:effectLst/>
                <a:latin typeface="+mn-lt"/>
                <a:ea typeface="+mn-ea"/>
                <a:cs typeface="+mn-cs"/>
              </a:rPr>
              <a:t>• Una orden judicial no significa que usted tiene que responder preguntas.</a:t>
            </a:r>
          </a:p>
          <a:p>
            <a:pPr marL="0" lvl="0" indent="0">
              <a:buFont typeface="Arial" panose="020B0604020202020204" pitchFamily="34" charset="0"/>
              <a:buNone/>
            </a:pPr>
            <a:r>
              <a:rPr lang="es-ES" sz="1200" kern="1200" baseline="0" noProof="0" dirty="0" smtClean="0">
                <a:solidFill>
                  <a:schemeClr val="tx1"/>
                </a:solidFill>
                <a:effectLst/>
                <a:latin typeface="+mn-lt"/>
                <a:ea typeface="+mn-ea"/>
                <a:cs typeface="+mn-cs"/>
              </a:rPr>
              <a:t>• Si los oficiales de inmigración o la policía lo están interrogando y usted quiere permanecer callado, diga en voz alta que quiere permanecer callado (“I </a:t>
            </a:r>
            <a:r>
              <a:rPr lang="es-ES" sz="1200" kern="1200" baseline="0" noProof="0" dirty="0" err="1" smtClean="0">
                <a:solidFill>
                  <a:schemeClr val="tx1"/>
                </a:solidFill>
                <a:effectLst/>
                <a:latin typeface="+mn-lt"/>
                <a:ea typeface="+mn-ea"/>
                <a:cs typeface="+mn-cs"/>
              </a:rPr>
              <a:t>choose</a:t>
            </a:r>
            <a:r>
              <a:rPr lang="es-ES" sz="1200" kern="1200" baseline="0" noProof="0" dirty="0" smtClean="0">
                <a:solidFill>
                  <a:schemeClr val="tx1"/>
                </a:solidFill>
                <a:effectLst/>
                <a:latin typeface="+mn-lt"/>
                <a:ea typeface="+mn-ea"/>
                <a:cs typeface="+mn-cs"/>
              </a:rPr>
              <a:t> </a:t>
            </a:r>
            <a:r>
              <a:rPr lang="es-ES" sz="1200" kern="1200" baseline="0" noProof="0" dirty="0" err="1" smtClean="0">
                <a:solidFill>
                  <a:schemeClr val="tx1"/>
                </a:solidFill>
                <a:effectLst/>
                <a:latin typeface="+mn-lt"/>
                <a:ea typeface="+mn-ea"/>
                <a:cs typeface="+mn-cs"/>
              </a:rPr>
              <a:t>not</a:t>
            </a:r>
            <a:r>
              <a:rPr lang="es-ES" sz="1200" kern="1200" baseline="0" noProof="0" dirty="0" smtClean="0">
                <a:solidFill>
                  <a:schemeClr val="tx1"/>
                </a:solidFill>
                <a:effectLst/>
                <a:latin typeface="+mn-lt"/>
                <a:ea typeface="+mn-ea"/>
                <a:cs typeface="+mn-cs"/>
              </a:rPr>
              <a:t> to </a:t>
            </a:r>
            <a:r>
              <a:rPr lang="es-ES" sz="1200" kern="1200" baseline="0" noProof="0" dirty="0" err="1" smtClean="0">
                <a:solidFill>
                  <a:schemeClr val="tx1"/>
                </a:solidFill>
                <a:effectLst/>
                <a:latin typeface="+mn-lt"/>
                <a:ea typeface="+mn-ea"/>
                <a:cs typeface="+mn-cs"/>
              </a:rPr>
              <a:t>answer</a:t>
            </a:r>
            <a:r>
              <a:rPr lang="es-ES" sz="1200" kern="1200" baseline="0" noProof="0" dirty="0" smtClean="0">
                <a:solidFill>
                  <a:schemeClr val="tx1"/>
                </a:solidFill>
                <a:effectLst/>
                <a:latin typeface="+mn-lt"/>
                <a:ea typeface="+mn-ea"/>
                <a:cs typeface="+mn-cs"/>
              </a:rPr>
              <a:t>.”) o muéstrele a los oficiales su tarjeta de Conozca sus Derechos. </a:t>
            </a:r>
          </a:p>
          <a:p>
            <a:pPr marL="0" lvl="0" indent="0">
              <a:buFont typeface="Arial" panose="020B0604020202020204" pitchFamily="34" charset="0"/>
              <a:buNone/>
            </a:pPr>
            <a:r>
              <a:rPr lang="es-ES_tradnl" sz="1200" kern="1200" baseline="0" noProof="0" dirty="0" smtClean="0">
                <a:solidFill>
                  <a:schemeClr val="tx1"/>
                </a:solidFill>
                <a:effectLst/>
                <a:latin typeface="+mn-lt"/>
                <a:ea typeface="+mn-ea"/>
                <a:cs typeface="+mn-cs"/>
              </a:rPr>
              <a:t>• Tenga un plan de emergencias establecido con sus compañeros de trabajo. Use la lista de verificación en el lugar de trabajo para ayudarle a prepararse.</a:t>
            </a:r>
            <a:endParaRPr lang="es-ES_tradnl" sz="1200" kern="1200" noProof="0" dirty="0" smtClean="0">
              <a:solidFill>
                <a:schemeClr val="tx1"/>
              </a:solidFill>
              <a:effectLst/>
              <a:latin typeface="+mn-lt"/>
              <a:ea typeface="+mn-ea"/>
              <a:cs typeface="+mn-cs"/>
            </a:endParaRPr>
          </a:p>
          <a:p>
            <a:r>
              <a:rPr lang="es-ES_tradnl" sz="1200" kern="1200" noProof="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 to do: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 </a:t>
            </a:r>
            <a:r>
              <a:rPr lang="en-US" sz="1200" kern="1200" dirty="0" smtClean="0">
                <a:solidFill>
                  <a:schemeClr val="tx1"/>
                </a:solidFill>
                <a:effectLst/>
                <a:latin typeface="+mn-lt"/>
                <a:ea typeface="+mn-ea"/>
                <a:cs typeface="+mn-cs"/>
              </a:rPr>
              <a:t>Make sure to have an emergency plan in place with your co-workers in the event of a raid. </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Your employer should speak with the officers. In the event</a:t>
            </a:r>
            <a:r>
              <a:rPr lang="en-US" sz="1200" kern="1200" baseline="0" dirty="0" smtClean="0">
                <a:solidFill>
                  <a:schemeClr val="tx1"/>
                </a:solidFill>
                <a:effectLst/>
                <a:latin typeface="+mn-lt"/>
                <a:ea typeface="+mn-ea"/>
                <a:cs typeface="+mn-cs"/>
              </a:rPr>
              <a:t> your employer is not present or if your employer has given permission to the officers to enter, h</a:t>
            </a:r>
            <a:r>
              <a:rPr lang="en-US" sz="1200" kern="1200" dirty="0" smtClean="0">
                <a:solidFill>
                  <a:schemeClr val="tx1"/>
                </a:solidFill>
                <a:effectLst/>
                <a:latin typeface="+mn-lt"/>
                <a:ea typeface="+mn-ea"/>
                <a:cs typeface="+mn-cs"/>
              </a:rPr>
              <a:t>ave the person you have chosen to speak with officers in a raid ASKS FOR IDENTIFICATION. Remember, the officers may try to trick, intimidate, or frighten you. </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The person should read the warrant carefully and determine if it is valid.</a:t>
            </a:r>
          </a:p>
          <a:p>
            <a:r>
              <a:rPr lang="en-US" sz="1200" b="1"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If officers enter your workplace,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have the right to remain silent. Do not provide any information about your immigration status, where you were born, or how/when you came to the United States. Do not show any documents from your home country. Say out loud if you wish to remain silent or show the officer your Know Your Rights card.</a:t>
            </a:r>
          </a:p>
          <a:p>
            <a:r>
              <a:rPr lang="en-US" sz="1200" b="1"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If the officer searches you, arrests or detains you, remain calm and do not fight back. If you are searched, say, “I do not consent to this search.”</a:t>
            </a:r>
          </a:p>
          <a:p>
            <a:endParaRPr lang="en-US" sz="1200" kern="120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Que debo hacer:</a:t>
            </a:r>
          </a:p>
          <a:p>
            <a:r>
              <a:rPr lang="es-ES_tradnl" sz="1200" b="1" kern="1200" noProof="0" dirty="0" smtClean="0">
                <a:solidFill>
                  <a:schemeClr val="tx1"/>
                </a:solidFill>
                <a:effectLst/>
                <a:latin typeface="+mn-lt"/>
                <a:ea typeface="+mn-ea"/>
                <a:cs typeface="+mn-cs"/>
              </a:rPr>
              <a:t>Paso 1:</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Asegúrese de tener un plan de emergencia establecido con sus compañeros de trabajo en caso de redada. </a:t>
            </a:r>
          </a:p>
          <a:p>
            <a:r>
              <a:rPr lang="es-ES_tradnl" sz="1200" b="1" kern="1200" noProof="0" dirty="0" smtClean="0">
                <a:solidFill>
                  <a:schemeClr val="tx1"/>
                </a:solidFill>
                <a:effectLst/>
                <a:latin typeface="+mn-lt"/>
                <a:ea typeface="+mn-ea"/>
                <a:cs typeface="+mn-cs"/>
              </a:rPr>
              <a:t>Paso 2:</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Si su empleador no está presente o si su empleador le ha dado permiso de entrada a los oficiales, pida que la persona que ustedes han escogido para hablar con los oficiales durante una redada les PIDA IDENTIFICACIÓN.</a:t>
            </a:r>
          </a:p>
          <a:p>
            <a:r>
              <a:rPr lang="es-ES_tradnl" sz="1200" b="1" kern="1200" noProof="0" dirty="0" smtClean="0">
                <a:solidFill>
                  <a:schemeClr val="tx1"/>
                </a:solidFill>
                <a:effectLst/>
                <a:latin typeface="+mn-lt"/>
                <a:ea typeface="+mn-ea"/>
                <a:cs typeface="+mn-cs"/>
              </a:rPr>
              <a:t>Paso 3:</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La persona debe leer cuidadosamente la orden judicial y determinar si es válida. Recuerde que los oficiales podrían intentar engañarlo, intimidarlo o asustarlo. </a:t>
            </a:r>
          </a:p>
          <a:p>
            <a:r>
              <a:rPr lang="es-ES_tradnl" sz="1200" b="1" kern="1200" noProof="0" dirty="0" smtClean="0">
                <a:solidFill>
                  <a:schemeClr val="tx1"/>
                </a:solidFill>
                <a:effectLst/>
                <a:latin typeface="+mn-lt"/>
                <a:ea typeface="+mn-ea"/>
                <a:cs typeface="+mn-cs"/>
              </a:rPr>
              <a:t>Paso 4: </a:t>
            </a:r>
            <a:r>
              <a:rPr lang="es-ES" sz="1200" kern="1200" noProof="0" dirty="0" smtClean="0">
                <a:solidFill>
                  <a:schemeClr val="tx1"/>
                </a:solidFill>
                <a:effectLst/>
                <a:latin typeface="+mn-lt"/>
                <a:ea typeface="+mn-ea"/>
                <a:cs typeface="+mn-cs"/>
              </a:rPr>
              <a:t>Si los oficiales entran a su lugar de trabajo, usted tiene derecho a permanecer callado. No provea información sobre su estado migratorio, dónde nació ni cómo/cuándo vino a los Estados Unidos. No muestre ningún documento de su país de origen. Diga en voz alta si desea permanecer callado (“I </a:t>
            </a:r>
            <a:r>
              <a:rPr lang="es-ES" sz="1200" kern="1200" noProof="0" dirty="0" err="1" smtClean="0">
                <a:solidFill>
                  <a:schemeClr val="tx1"/>
                </a:solidFill>
                <a:effectLst/>
                <a:latin typeface="+mn-lt"/>
                <a:ea typeface="+mn-ea"/>
                <a:cs typeface="+mn-cs"/>
              </a:rPr>
              <a:t>choose</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not</a:t>
            </a:r>
            <a:r>
              <a:rPr lang="es-ES" sz="1200" kern="1200" noProof="0" dirty="0" smtClean="0">
                <a:solidFill>
                  <a:schemeClr val="tx1"/>
                </a:solidFill>
                <a:effectLst/>
                <a:latin typeface="+mn-lt"/>
                <a:ea typeface="+mn-ea"/>
                <a:cs typeface="+mn-cs"/>
              </a:rPr>
              <a:t> to </a:t>
            </a:r>
            <a:r>
              <a:rPr lang="es-ES" sz="1200" kern="1200" noProof="0" dirty="0" err="1" smtClean="0">
                <a:solidFill>
                  <a:schemeClr val="tx1"/>
                </a:solidFill>
                <a:effectLst/>
                <a:latin typeface="+mn-lt"/>
                <a:ea typeface="+mn-ea"/>
                <a:cs typeface="+mn-cs"/>
              </a:rPr>
              <a:t>answer</a:t>
            </a:r>
            <a:r>
              <a:rPr lang="es-ES" sz="1200" kern="1200" noProof="0" dirty="0" smtClean="0">
                <a:solidFill>
                  <a:schemeClr val="tx1"/>
                </a:solidFill>
                <a:effectLst/>
                <a:latin typeface="+mn-lt"/>
                <a:ea typeface="+mn-ea"/>
                <a:cs typeface="+mn-cs"/>
              </a:rPr>
              <a:t>.”) o muéstrele al oficial su tarjeta de Conozca sus Derechos. </a:t>
            </a:r>
          </a:p>
          <a:p>
            <a:r>
              <a:rPr lang="es-ES_tradnl" sz="1200" b="1" kern="1200" noProof="0" dirty="0" smtClean="0">
                <a:solidFill>
                  <a:schemeClr val="tx1"/>
                </a:solidFill>
                <a:effectLst/>
                <a:latin typeface="+mn-lt"/>
                <a:ea typeface="+mn-ea"/>
                <a:cs typeface="+mn-cs"/>
              </a:rPr>
              <a:t>Paso 5:</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Si el oficial lo registra a usted, manténgase calmado y no responda peleando. Si usted es registrado diga: “No consiento a este registro”. (“I do </a:t>
            </a:r>
            <a:r>
              <a:rPr lang="es-ES" sz="1200" kern="1200" noProof="0" dirty="0" err="1" smtClean="0">
                <a:solidFill>
                  <a:schemeClr val="tx1"/>
                </a:solidFill>
                <a:effectLst/>
                <a:latin typeface="+mn-lt"/>
                <a:ea typeface="+mn-ea"/>
                <a:cs typeface="+mn-cs"/>
              </a:rPr>
              <a:t>not</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consent</a:t>
            </a:r>
            <a:r>
              <a:rPr lang="es-ES" sz="1200" kern="1200" noProof="0" dirty="0" smtClean="0">
                <a:solidFill>
                  <a:schemeClr val="tx1"/>
                </a:solidFill>
                <a:effectLst/>
                <a:latin typeface="+mn-lt"/>
                <a:ea typeface="+mn-ea"/>
                <a:cs typeface="+mn-cs"/>
              </a:rPr>
              <a:t> to </a:t>
            </a:r>
            <a:r>
              <a:rPr lang="es-ES" sz="1200" kern="1200" noProof="0" dirty="0" err="1" smtClean="0">
                <a:solidFill>
                  <a:schemeClr val="tx1"/>
                </a:solidFill>
                <a:effectLst/>
                <a:latin typeface="+mn-lt"/>
                <a:ea typeface="+mn-ea"/>
                <a:cs typeface="+mn-cs"/>
              </a:rPr>
              <a:t>this</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search</a:t>
            </a:r>
            <a:r>
              <a:rPr lang="es-ES" sz="1200" kern="1200" noProof="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10</a:t>
            </a:fld>
            <a:endParaRPr lang="en-US"/>
          </a:p>
        </p:txBody>
      </p:sp>
    </p:spTree>
    <p:extLst>
      <p:ext uri="{BB962C8B-B14F-4D97-AF65-F5344CB8AC3E}">
        <p14:creationId xmlns:p14="http://schemas.microsoft.com/office/powerpoint/2010/main" val="628484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TO INSTRUCTORS: Highlight the points on the slide and have participants</a:t>
            </a:r>
            <a:r>
              <a:rPr lang="en-US" b="1" baseline="0" dirty="0" smtClean="0"/>
              <a:t> review the workplace checklist. Alternatively, read through the entire checklist. </a:t>
            </a:r>
          </a:p>
          <a:p>
            <a:endParaRPr lang="en-US" b="1" baseline="0" dirty="0" smtClean="0"/>
          </a:p>
          <a:p>
            <a:r>
              <a:rPr lang="es-ES_tradnl" b="1" noProof="0" dirty="0" smtClean="0"/>
              <a:t>NOTA A INSTRUCTORES: Resalten</a:t>
            </a:r>
            <a:r>
              <a:rPr lang="es-ES_tradnl" b="1" baseline="0" noProof="0" dirty="0" smtClean="0"/>
              <a:t> los puntos en la dispositiva y dirija a los participantes a revisar la lista de verificación completa. Como alternativa, lea la lista completa.</a:t>
            </a:r>
            <a:r>
              <a:rPr lang="es-ES_tradnl" b="1" noProof="0" dirty="0" smtClean="0"/>
              <a:t> </a:t>
            </a:r>
            <a:endParaRPr lang="es-ES_tradnl" b="1" noProof="0" dirty="0"/>
          </a:p>
        </p:txBody>
      </p:sp>
      <p:sp>
        <p:nvSpPr>
          <p:cNvPr id="4" name="Slide Number Placeholder 3"/>
          <p:cNvSpPr>
            <a:spLocks noGrp="1"/>
          </p:cNvSpPr>
          <p:nvPr>
            <p:ph type="sldNum" sz="quarter" idx="10"/>
          </p:nvPr>
        </p:nvSpPr>
        <p:spPr/>
        <p:txBody>
          <a:bodyPr/>
          <a:lstStyle/>
          <a:p>
            <a:fld id="{9BF37D78-333A-4B48-898D-095C2D8F6EA1}" type="slidenum">
              <a:rPr lang="en-US" smtClean="0"/>
              <a:t>11</a:t>
            </a:fld>
            <a:endParaRPr lang="en-US"/>
          </a:p>
        </p:txBody>
      </p:sp>
    </p:spTree>
    <p:extLst>
      <p:ext uri="{BB962C8B-B14F-4D97-AF65-F5344CB8AC3E}">
        <p14:creationId xmlns:p14="http://schemas.microsoft.com/office/powerpoint/2010/main" val="426047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Different laws apply when you are stopped in your car as compared to being stopped on the street.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stopped at a border checkpoint, officers may search your car.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Lo que usted necesita saber:</a:t>
            </a:r>
          </a:p>
          <a:p>
            <a:r>
              <a:rPr lang="es-ES" sz="1200" kern="1200" dirty="0" smtClean="0">
                <a:solidFill>
                  <a:schemeClr val="tx1"/>
                </a:solidFill>
                <a:effectLst/>
                <a:latin typeface="+mn-lt"/>
                <a:ea typeface="+mn-ea"/>
                <a:cs typeface="+mn-cs"/>
              </a:rPr>
              <a:t>• Distintas leyes aplican cuando uno es detenido en su carro y cuando es detenido en la calle. </a:t>
            </a:r>
          </a:p>
          <a:p>
            <a:r>
              <a:rPr lang="es-ES" sz="1200" kern="1200" dirty="0" smtClean="0">
                <a:solidFill>
                  <a:schemeClr val="tx1"/>
                </a:solidFill>
                <a:effectLst/>
                <a:latin typeface="+mn-lt"/>
                <a:ea typeface="+mn-ea"/>
                <a:cs typeface="+mn-cs"/>
              </a:rPr>
              <a:t>• Si usted es detenido en un punto de seguridad fronterizo los oficiales pueden registrar su carro.</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do: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Pull the car over and turn it off. Put on the overhead lights in the car. Put your hands on the steering wheel where the officer can see them. </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Follow all of the officer’s instructions including</a:t>
            </a:r>
            <a:r>
              <a:rPr lang="en-US" sz="1200" kern="1200" baseline="0" dirty="0" smtClean="0">
                <a:solidFill>
                  <a:schemeClr val="tx1"/>
                </a:solidFill>
                <a:effectLst/>
                <a:latin typeface="+mn-lt"/>
                <a:ea typeface="+mn-ea"/>
                <a:cs typeface="+mn-cs"/>
              </a:rPr>
              <a:t> providing</a:t>
            </a:r>
            <a:r>
              <a:rPr lang="en-US" sz="1200" kern="1200" dirty="0" smtClean="0">
                <a:solidFill>
                  <a:schemeClr val="tx1"/>
                </a:solidFill>
                <a:effectLst/>
                <a:latin typeface="+mn-lt"/>
                <a:ea typeface="+mn-ea"/>
                <a:cs typeface="+mn-cs"/>
              </a:rPr>
              <a:t> your license, registration and proof of insurance, when asked. If you do not have a license or registration, do not provide false documents or lie. </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If the officer asks to search your car, you can say “No, I do not consent to a search.” In some situations, the officer can search your car without your consent and without a warrant. You should still say that you do not consent to a search.</a:t>
            </a:r>
          </a:p>
          <a:p>
            <a:r>
              <a:rPr lang="en-US" sz="1200" b="1" kern="1200" dirty="0" smtClean="0">
                <a:solidFill>
                  <a:schemeClr val="tx1"/>
                </a:solidFill>
                <a:effectLst/>
                <a:latin typeface="+mn-lt"/>
                <a:ea typeface="+mn-ea"/>
                <a:cs typeface="+mn-cs"/>
              </a:rPr>
              <a:t>Step 4: </a:t>
            </a:r>
            <a:r>
              <a:rPr lang="en-US" sz="1200" kern="1200" dirty="0" smtClean="0">
                <a:solidFill>
                  <a:schemeClr val="tx1"/>
                </a:solidFill>
                <a:effectLst/>
                <a:latin typeface="+mn-lt"/>
                <a:ea typeface="+mn-ea"/>
                <a:cs typeface="+mn-cs"/>
              </a:rPr>
              <a:t>You have the right to remain silent. Do not provide any information about your immigration status, where you were born, or how/when you came to the United States. Do not show any documents from your home country. Say out loud if you wish to remain silent or show the officer your Know Your Rights card.</a:t>
            </a:r>
          </a:p>
          <a:p>
            <a:endParaRPr lang="es-ES_tradnl" sz="1200" kern="120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Que debo hacer:</a:t>
            </a:r>
          </a:p>
          <a:p>
            <a:r>
              <a:rPr lang="es-ES_tradnl" sz="1200" b="1" kern="1200" dirty="0" smtClean="0">
                <a:solidFill>
                  <a:schemeClr val="tx1"/>
                </a:solidFill>
                <a:effectLst/>
                <a:latin typeface="+mn-lt"/>
                <a:ea typeface="+mn-ea"/>
                <a:cs typeface="+mn-cs"/>
              </a:rPr>
              <a:t>Paso 1:</a:t>
            </a:r>
            <a:r>
              <a:rPr lang="es-ES_tradnl"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Mueva el carro a un lado y apáguelo. Encienda las luces del techo dentro del carro. Ponga sus manos en el volante, donde el oficial pueda verlas. </a:t>
            </a:r>
          </a:p>
          <a:p>
            <a:r>
              <a:rPr lang="es-ES_tradnl" sz="1200" b="1" kern="1200" dirty="0" smtClean="0">
                <a:solidFill>
                  <a:schemeClr val="tx1"/>
                </a:solidFill>
                <a:effectLst/>
                <a:latin typeface="+mn-lt"/>
                <a:ea typeface="+mn-ea"/>
                <a:cs typeface="+mn-cs"/>
              </a:rPr>
              <a:t>Paso 2:</a:t>
            </a:r>
            <a:r>
              <a:rPr lang="en-U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Cuando se le pida, siga las instrucciones del oficial y provea su licencia, la licencia del vehículo  y comprobante de seguro. Si usted no tiene licencia propia o del vehículo no provea documentos falsos ni mienta.</a:t>
            </a:r>
          </a:p>
          <a:p>
            <a:r>
              <a:rPr lang="es-ES_tradnl" sz="1200" b="1" kern="1200" dirty="0" smtClean="0">
                <a:solidFill>
                  <a:schemeClr val="tx1"/>
                </a:solidFill>
                <a:effectLst/>
                <a:latin typeface="+mn-lt"/>
                <a:ea typeface="+mn-ea"/>
                <a:cs typeface="+mn-cs"/>
              </a:rPr>
              <a:t>Paso 3:</a:t>
            </a:r>
            <a:endParaRPr lang="en-US" sz="1200" b="1"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Si el oficial le pide registrar su carro usted puede decir “no, no consiento a un registro”. (No, I do </a:t>
            </a:r>
            <a:r>
              <a:rPr lang="es-ES" sz="1200" kern="1200" dirty="0" err="1" smtClean="0">
                <a:solidFill>
                  <a:schemeClr val="tx1"/>
                </a:solidFill>
                <a:effectLst/>
                <a:latin typeface="+mn-lt"/>
                <a:ea typeface="+mn-ea"/>
                <a:cs typeface="+mn-cs"/>
              </a:rPr>
              <a:t>not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consent</a:t>
            </a:r>
            <a:r>
              <a:rPr lang="es-ES" sz="1200" kern="1200" dirty="0" smtClean="0">
                <a:solidFill>
                  <a:schemeClr val="tx1"/>
                </a:solidFill>
                <a:effectLst/>
                <a:latin typeface="+mn-lt"/>
                <a:ea typeface="+mn-ea"/>
                <a:cs typeface="+mn-cs"/>
              </a:rPr>
              <a:t> to a </a:t>
            </a:r>
            <a:r>
              <a:rPr lang="es-ES" sz="1200" kern="1200" dirty="0" err="1" smtClean="0">
                <a:solidFill>
                  <a:schemeClr val="tx1"/>
                </a:solidFill>
                <a:effectLst/>
                <a:latin typeface="+mn-lt"/>
                <a:ea typeface="+mn-ea"/>
                <a:cs typeface="+mn-cs"/>
              </a:rPr>
              <a:t>search</a:t>
            </a:r>
            <a:r>
              <a:rPr lang="es-ES" sz="1200" kern="1200" dirty="0" smtClean="0">
                <a:solidFill>
                  <a:schemeClr val="tx1"/>
                </a:solidFill>
                <a:effectLst/>
                <a:latin typeface="+mn-lt"/>
                <a:ea typeface="+mn-ea"/>
                <a:cs typeface="+mn-cs"/>
              </a:rPr>
              <a:t>.”) En algunas situaciones el oficial puede registrar su carro sin su consentimiento y sin una orden judicial. Aun así, usted debería decir que no consiente a un registro.</a:t>
            </a:r>
          </a:p>
          <a:p>
            <a:r>
              <a:rPr lang="es-ES_tradnl" sz="1200" b="1" kern="1200" dirty="0" smtClean="0">
                <a:solidFill>
                  <a:schemeClr val="tx1"/>
                </a:solidFill>
                <a:effectLst/>
                <a:latin typeface="+mn-lt"/>
                <a:ea typeface="+mn-ea"/>
                <a:cs typeface="+mn-cs"/>
              </a:rPr>
              <a:t>Paso 4:</a:t>
            </a:r>
            <a:r>
              <a:rPr lang="en-U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Usted tiene derecho a permanecer callado. No provea información sobre su estado migratorio, dónde nació ni cómo/cuándo vino a los Estados Unidos. No muestre ningún documento de su país de origen. Diga en voz alta si desea permanecer callado (I </a:t>
            </a:r>
            <a:r>
              <a:rPr lang="es-ES" sz="1200" kern="1200" dirty="0" err="1" smtClean="0">
                <a:solidFill>
                  <a:schemeClr val="tx1"/>
                </a:solidFill>
                <a:effectLst/>
                <a:latin typeface="+mn-lt"/>
                <a:ea typeface="+mn-ea"/>
                <a:cs typeface="+mn-cs"/>
              </a:rPr>
              <a:t>choose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not</a:t>
            </a:r>
            <a:r>
              <a:rPr lang="es-ES" sz="1200" kern="1200" dirty="0" smtClean="0">
                <a:solidFill>
                  <a:schemeClr val="tx1"/>
                </a:solidFill>
                <a:effectLst/>
                <a:latin typeface="+mn-lt"/>
                <a:ea typeface="+mn-ea"/>
                <a:cs typeface="+mn-cs"/>
              </a:rPr>
              <a:t> to </a:t>
            </a:r>
            <a:r>
              <a:rPr lang="es-ES" sz="1200" kern="1200" dirty="0" err="1" smtClean="0">
                <a:solidFill>
                  <a:schemeClr val="tx1"/>
                </a:solidFill>
                <a:effectLst/>
                <a:latin typeface="+mn-lt"/>
                <a:ea typeface="+mn-ea"/>
                <a:cs typeface="+mn-cs"/>
              </a:rPr>
              <a:t>answer</a:t>
            </a:r>
            <a:r>
              <a:rPr lang="es-ES" sz="1200" kern="1200" dirty="0" smtClean="0">
                <a:solidFill>
                  <a:schemeClr val="tx1"/>
                </a:solidFill>
                <a:effectLst/>
                <a:latin typeface="+mn-lt"/>
                <a:ea typeface="+mn-ea"/>
                <a:cs typeface="+mn-cs"/>
              </a:rPr>
              <a:t>) o muéstrele al oficial su tarjeta de Conozca sus Derechos.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12</a:t>
            </a:fld>
            <a:endParaRPr lang="en-US"/>
          </a:p>
        </p:txBody>
      </p:sp>
    </p:spTree>
    <p:extLst>
      <p:ext uri="{BB962C8B-B14F-4D97-AF65-F5344CB8AC3E}">
        <p14:creationId xmlns:p14="http://schemas.microsoft.com/office/powerpoint/2010/main" val="81762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run. This could lead to you being arrested or deported.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in another person’s home, DO NOT OPEN THE DOOR. Even if it is not your home, this could give permission to the officers to enter.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s-ES_tradnl" sz="1200" b="1" dirty="0" smtClean="0">
                <a:effectLst/>
                <a:latin typeface="Times New Roman"/>
                <a:ea typeface="ＭＳ 明朝"/>
                <a:cs typeface="Times New Roman"/>
              </a:rPr>
              <a:t>Lo que usted necesita saber:</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s-ES_tradnl" sz="1200" dirty="0" smtClean="0">
                <a:effectLst/>
                <a:latin typeface="Times New Roman"/>
                <a:ea typeface="ＭＳ 明朝"/>
                <a:cs typeface="Times New Roman"/>
              </a:rPr>
              <a:t>No corra. Esto puede llevar a que usted sea arrestado</a:t>
            </a:r>
            <a:r>
              <a:rPr lang="es-ES_tradnl" sz="1200" baseline="0" dirty="0" smtClean="0">
                <a:effectLst/>
                <a:latin typeface="Times New Roman"/>
                <a:ea typeface="ＭＳ 明朝"/>
                <a:cs typeface="Times New Roman"/>
              </a:rPr>
              <a:t> o deportado.</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s-ES_tradnl" sz="1200" baseline="0" dirty="0" smtClean="0">
                <a:effectLst/>
                <a:latin typeface="Times New Roman"/>
                <a:ea typeface="ＭＳ 明朝"/>
                <a:cs typeface="Times New Roman"/>
              </a:rPr>
              <a:t>Si usted está en la casa de otra persona , NO ABRA LA PUERTA. Aún cuando no sea su casa, esto podría darle permiso de entrada a los oficiales.</a:t>
            </a:r>
            <a:endParaRPr lang="en-US" sz="1200" dirty="0" smtClean="0">
              <a:effectLst/>
              <a:latin typeface="Times New Roman"/>
              <a:ea typeface="ＭＳ 明朝"/>
              <a:cs typeface="Times New Roman"/>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Ask the officer if you are free to leave. If the official says yes, leave or stay and be silent.</a:t>
            </a:r>
          </a:p>
          <a:p>
            <a:r>
              <a:rPr lang="en-US" sz="1200" b="1" kern="1200" dirty="0" smtClean="0">
                <a:solidFill>
                  <a:schemeClr val="tx1"/>
                </a:solidFill>
                <a:effectLst/>
                <a:latin typeface="+mn-lt"/>
                <a:ea typeface="+mn-ea"/>
                <a:cs typeface="+mn-cs"/>
              </a:rPr>
              <a:t>Step 2: </a:t>
            </a:r>
            <a:r>
              <a:rPr lang="en-US" sz="1200" kern="1200" dirty="0" smtClean="0">
                <a:solidFill>
                  <a:schemeClr val="tx1"/>
                </a:solidFill>
                <a:effectLst/>
                <a:latin typeface="+mn-lt"/>
                <a:ea typeface="+mn-ea"/>
                <a:cs typeface="+mn-cs"/>
              </a:rPr>
              <a:t>You have the right to remain silent. Do not provide any information about your immigration status, where you were born, or how/when you came to the United States.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 not show any documents from your home country. Say out loud if you wish to remain silent or show the officer your Know Your Rights card. </a:t>
            </a:r>
          </a:p>
          <a:p>
            <a:endParaRPr lang="en-US" dirty="0" smtClean="0"/>
          </a:p>
          <a:p>
            <a:r>
              <a:rPr lang="es-ES_tradnl" sz="1200" b="1" kern="1200" noProof="0" dirty="0" smtClean="0">
                <a:solidFill>
                  <a:schemeClr val="tx1"/>
                </a:solidFill>
                <a:effectLst/>
                <a:latin typeface="+mn-lt"/>
                <a:ea typeface="+mn-ea"/>
                <a:cs typeface="+mn-cs"/>
              </a:rPr>
              <a:t>Que debo hacer:</a:t>
            </a:r>
          </a:p>
          <a:p>
            <a:r>
              <a:rPr lang="es-ES_tradnl" b="1" noProof="0" dirty="0" smtClean="0"/>
              <a:t>Paso </a:t>
            </a:r>
            <a:r>
              <a:rPr lang="es-ES_tradnl" b="1" noProof="0" dirty="0" smtClean="0"/>
              <a:t>1: </a:t>
            </a:r>
            <a:r>
              <a:rPr lang="es-ES_tradnl" noProof="0" dirty="0" smtClean="0"/>
              <a:t>Pregúntele al oficial si usted puede irse. Si el oficial le dice que dice</a:t>
            </a:r>
            <a:r>
              <a:rPr lang="es-ES_tradnl" baseline="0" noProof="0" dirty="0" smtClean="0"/>
              <a:t> que sí, váyase o quédese y esté callado.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Paso 2:</a:t>
            </a:r>
            <a:r>
              <a:rPr lang="es-ES_tradnl" baseline="0" noProof="0" dirty="0" smtClean="0"/>
              <a:t> </a:t>
            </a:r>
            <a:r>
              <a:rPr lang="es-ES_tradnl" sz="1200" kern="1200" noProof="0" dirty="0" smtClean="0">
                <a:solidFill>
                  <a:schemeClr val="tx1"/>
                </a:solidFill>
                <a:effectLst/>
                <a:latin typeface="+mn-lt"/>
                <a:ea typeface="+mn-ea"/>
                <a:cs typeface="+mn-cs"/>
              </a:rPr>
              <a:t>Usted tiene derecho a permanecer callado. No provea ninguna información sobre su estado migratorio, dónde nació ni cómo/cuándo vino a Estados Unidos. No muestre ningún documento de su país de origen. Diga en voz alta si desea permanecer callado o muéstrele al oficial su tarjeta Conozca sus Derechos.</a:t>
            </a: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13</a:t>
            </a:fld>
            <a:endParaRPr lang="en-US"/>
          </a:p>
        </p:txBody>
      </p:sp>
    </p:spTree>
    <p:extLst>
      <p:ext uri="{BB962C8B-B14F-4D97-AF65-F5344CB8AC3E}">
        <p14:creationId xmlns:p14="http://schemas.microsoft.com/office/powerpoint/2010/main" val="220753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 TO INSTRUCTORS: Prior to the presentation, you should research whether you</a:t>
            </a:r>
            <a:r>
              <a:rPr lang="en-US" sz="1200" b="1" kern="1200" baseline="0" dirty="0" smtClean="0">
                <a:solidFill>
                  <a:schemeClr val="tx1"/>
                </a:solidFill>
                <a:effectLst/>
                <a:latin typeface="+mn-lt"/>
                <a:ea typeface="+mn-ea"/>
                <a:cs typeface="+mn-cs"/>
              </a:rPr>
              <a:t> serve clients living in a 287(g) jurisdiction. This means that police officers have an official memorandum of understanding with ICE and will be inquiring about an arrestee’s immigration status for the purpose of turning over individuals to ICE. If so, you should note this in your presentation. However, you should also note that such jurisdictions exist and they may not always be public knowledge. </a:t>
            </a:r>
          </a:p>
          <a:p>
            <a:endParaRPr lang="es-ES_tradnl" sz="1200" b="1" kern="1200" baseline="0" noProof="0" dirty="0" smtClean="0">
              <a:solidFill>
                <a:schemeClr val="tx1"/>
              </a:solidFill>
              <a:effectLst/>
              <a:latin typeface="+mn-lt"/>
              <a:ea typeface="+mn-ea"/>
              <a:cs typeface="+mn-cs"/>
            </a:endParaRPr>
          </a:p>
          <a:p>
            <a:r>
              <a:rPr lang="es-ES_tradnl" sz="1200" b="1" kern="1200" baseline="0" noProof="0" dirty="0" smtClean="0">
                <a:solidFill>
                  <a:schemeClr val="tx1"/>
                </a:solidFill>
                <a:effectLst/>
                <a:latin typeface="+mn-lt"/>
                <a:ea typeface="+mn-ea"/>
                <a:cs typeface="+mn-cs"/>
              </a:rPr>
              <a:t>NOTA A INSTRUCTORES: Antes de la presentación usted debe investigar si usted le sirve a clientes que viven en una jurisdicción 287(g). Esto significa que los oficiales de la policía tienen una escritura de entendimiento oficial con ICE y estarán peguntando sobre el estado migratorio de un arrestado con el propósito de entregarle individuos a ICE. De ser así, usted debe señalar esto en su presentación. Sin embargo, usted también debe señalar que tales jurisdicciones existen y que no siempre estas son de conocimiento público.</a:t>
            </a:r>
            <a:endParaRPr lang="es-ES_tradnl" sz="1200" b="1" kern="1200" noProof="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Arrests, charges, and convictions can affect your immigration status.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at risk for deportation, you should avoid contact with the police.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remain silent. Being arrested or detained by the police does not mean you have to answer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should request an attorney and one will be provided for you.</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refuse to sign anything before speaking with your attorney.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should not discuss your immigration information with ANYONE other than your attorney while you are with the police. This includes where you were born, how/when you came to the United States, or any criminal history. Say out loud if you wish to remain silent</a:t>
            </a:r>
            <a:r>
              <a:rPr lang="en-US" sz="1200" kern="1200" baseline="0" dirty="0" smtClean="0">
                <a:solidFill>
                  <a:schemeClr val="tx1"/>
                </a:solidFill>
                <a:effectLst/>
                <a:latin typeface="+mn-lt"/>
                <a:ea typeface="+mn-ea"/>
                <a:cs typeface="+mn-cs"/>
              </a:rPr>
              <a:t> or</a:t>
            </a:r>
            <a:r>
              <a:rPr lang="en-US" sz="1200" kern="1200" dirty="0" smtClean="0">
                <a:solidFill>
                  <a:schemeClr val="tx1"/>
                </a:solidFill>
                <a:effectLst/>
                <a:latin typeface="+mn-lt"/>
                <a:ea typeface="+mn-ea"/>
                <a:cs typeface="+mn-cs"/>
              </a:rPr>
              <a:t> show your Know Your Rights card.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some cases, the police may contact immigration or hand you over to immigration. This is why it is essential not to discuss your immigration information with ANYONE besides your attorney.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you speak to an attorney, it is essential that you tell your attorney about your immigration status AND your criminal history.</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a:spcBef>
                <a:spcPts val="0"/>
              </a:spcBef>
              <a:spcAft>
                <a:spcPts val="0"/>
              </a:spcAft>
            </a:pPr>
            <a:r>
              <a:rPr lang="es-ES_tradnl" sz="1200" b="1" dirty="0" smtClean="0">
                <a:effectLst/>
                <a:latin typeface="Times New Roman"/>
                <a:ea typeface="ＭＳ 明朝"/>
                <a:cs typeface="Times New Roman"/>
              </a:rPr>
              <a:t>Lo que usted necesita saber:</a:t>
            </a:r>
            <a:endParaRPr lang="en-US" sz="1200" b="1" dirty="0" smtClean="0">
              <a:effectLst/>
              <a:latin typeface="Times New Roman"/>
              <a:ea typeface="ＭＳ 明朝"/>
              <a:cs typeface="Times New Roman"/>
            </a:endParaRPr>
          </a:p>
          <a:p>
            <a:pPr marL="0" marR="0">
              <a:spcBef>
                <a:spcPts val="0"/>
              </a:spcBef>
              <a:spcAft>
                <a:spcPts val="0"/>
              </a:spcAft>
            </a:pPr>
            <a:r>
              <a:rPr lang="es-ES" sz="1200" dirty="0" smtClean="0">
                <a:effectLst/>
                <a:latin typeface="Times New Roman"/>
                <a:ea typeface="ＭＳ 明朝"/>
                <a:cs typeface="Times New Roman"/>
              </a:rPr>
              <a:t>• Los arrestos, los cargos y las condenas pueden afectar su estado migratorio. </a:t>
            </a:r>
          </a:p>
          <a:p>
            <a:pPr marL="0" marR="0">
              <a:spcBef>
                <a:spcPts val="0"/>
              </a:spcBef>
              <a:spcAft>
                <a:spcPts val="0"/>
              </a:spcAft>
            </a:pPr>
            <a:r>
              <a:rPr lang="es-ES" sz="1200" dirty="0" smtClean="0">
                <a:effectLst/>
                <a:latin typeface="Times New Roman"/>
                <a:ea typeface="ＭＳ 明朝"/>
                <a:cs typeface="Times New Roman"/>
              </a:rPr>
              <a:t>• Si está en riesgo de deportación, usted debe evitar el contacto con la policía. </a:t>
            </a:r>
          </a:p>
          <a:p>
            <a:pPr marL="0" marR="0">
              <a:spcBef>
                <a:spcPts val="0"/>
              </a:spcBef>
              <a:spcAft>
                <a:spcPts val="0"/>
              </a:spcAft>
            </a:pPr>
            <a:r>
              <a:rPr lang="es-ES" sz="1200" dirty="0" smtClean="0">
                <a:effectLst/>
                <a:latin typeface="Times New Roman"/>
                <a:ea typeface="ＭＳ 明朝"/>
                <a:cs typeface="Times New Roman"/>
              </a:rPr>
              <a:t>• Usted tiene derecho a hacer una llamada telefónica. </a:t>
            </a:r>
          </a:p>
          <a:p>
            <a:pPr marL="0" marR="0">
              <a:spcBef>
                <a:spcPts val="0"/>
              </a:spcBef>
              <a:spcAft>
                <a:spcPts val="0"/>
              </a:spcAft>
            </a:pPr>
            <a:r>
              <a:rPr lang="es-ES" sz="1200" dirty="0" smtClean="0">
                <a:effectLst/>
                <a:latin typeface="Times New Roman"/>
                <a:ea typeface="ＭＳ 明朝"/>
                <a:cs typeface="Times New Roman"/>
              </a:rPr>
              <a:t>• Usted tiene derecho a permanecer callado. Ser arrestado o detenido por la policía no significa que usted tiene que contestar preguntas. </a:t>
            </a:r>
          </a:p>
          <a:p>
            <a:pPr marL="0" marR="0">
              <a:spcBef>
                <a:spcPts val="0"/>
              </a:spcBef>
              <a:spcAft>
                <a:spcPts val="0"/>
              </a:spcAft>
            </a:pPr>
            <a:r>
              <a:rPr lang="es-ES" sz="1200" dirty="0" smtClean="0">
                <a:effectLst/>
                <a:latin typeface="Times New Roman"/>
                <a:ea typeface="ＭＳ 明朝"/>
                <a:cs typeface="Times New Roman"/>
              </a:rPr>
              <a:t>• Usted tiene derecho a hablar con un abogado. Usted debe solicitar un abogado y uno se le proveerá. </a:t>
            </a:r>
          </a:p>
          <a:p>
            <a:pPr marL="0" marR="0">
              <a:spcBef>
                <a:spcPts val="0"/>
              </a:spcBef>
              <a:spcAft>
                <a:spcPts val="0"/>
              </a:spcAft>
            </a:pPr>
            <a:r>
              <a:rPr lang="es-ES" sz="1200" dirty="0" smtClean="0">
                <a:effectLst/>
                <a:latin typeface="Times New Roman"/>
                <a:ea typeface="ＭＳ 明朝"/>
                <a:cs typeface="Times New Roman"/>
              </a:rPr>
              <a:t>• Usted tiene derecho a negarse a firmar cualquier documento antes de hablar con su abogado. </a:t>
            </a:r>
          </a:p>
          <a:p>
            <a:pPr marL="0" marR="0">
              <a:spcBef>
                <a:spcPts val="0"/>
              </a:spcBef>
              <a:spcAft>
                <a:spcPts val="0"/>
              </a:spcAft>
            </a:pPr>
            <a:r>
              <a:rPr lang="es-ES" sz="1200" dirty="0" smtClean="0">
                <a:effectLst/>
                <a:latin typeface="Times New Roman"/>
                <a:ea typeface="ＭＳ 明朝"/>
                <a:cs typeface="Times New Roman"/>
              </a:rPr>
              <a:t>• Usted no debe discutir su información de inmigración con NADIE que no sea su abogado mientras está con la policía. Esto incluye dónde nació, cómo/cuándo vino a los Estados Unidos o cualquier antecedente penal. Diga en voz alta si desea permanecer callado (“I </a:t>
            </a:r>
            <a:r>
              <a:rPr lang="es-ES" sz="1200" dirty="0" err="1" smtClean="0">
                <a:effectLst/>
                <a:latin typeface="Times New Roman"/>
                <a:ea typeface="ＭＳ 明朝"/>
                <a:cs typeface="Times New Roman"/>
              </a:rPr>
              <a:t>choose</a:t>
            </a:r>
            <a:r>
              <a:rPr lang="es-ES" sz="1200" dirty="0" smtClean="0">
                <a:effectLst/>
                <a:latin typeface="Times New Roman"/>
                <a:ea typeface="ＭＳ 明朝"/>
                <a:cs typeface="Times New Roman"/>
              </a:rPr>
              <a:t> </a:t>
            </a:r>
            <a:r>
              <a:rPr lang="es-ES" sz="1200" dirty="0" err="1" smtClean="0">
                <a:effectLst/>
                <a:latin typeface="Times New Roman"/>
                <a:ea typeface="ＭＳ 明朝"/>
                <a:cs typeface="Times New Roman"/>
              </a:rPr>
              <a:t>not</a:t>
            </a:r>
            <a:r>
              <a:rPr lang="es-ES" sz="1200" dirty="0" smtClean="0">
                <a:effectLst/>
                <a:latin typeface="Times New Roman"/>
                <a:ea typeface="ＭＳ 明朝"/>
                <a:cs typeface="Times New Roman"/>
              </a:rPr>
              <a:t> to </a:t>
            </a:r>
            <a:r>
              <a:rPr lang="es-ES" sz="1200" dirty="0" err="1" smtClean="0">
                <a:effectLst/>
                <a:latin typeface="Times New Roman"/>
                <a:ea typeface="ＭＳ 明朝"/>
                <a:cs typeface="Times New Roman"/>
              </a:rPr>
              <a:t>answer</a:t>
            </a:r>
            <a:r>
              <a:rPr lang="es-ES" sz="1200" dirty="0" smtClean="0">
                <a:effectLst/>
                <a:latin typeface="Times New Roman"/>
                <a:ea typeface="ＭＳ 明朝"/>
                <a:cs typeface="Times New Roman"/>
              </a:rPr>
              <a:t>.”) o muestre su tarjeta de Conozca sus Derechos. </a:t>
            </a:r>
          </a:p>
          <a:p>
            <a:pPr marL="0" marR="0">
              <a:spcBef>
                <a:spcPts val="0"/>
              </a:spcBef>
              <a:spcAft>
                <a:spcPts val="0"/>
              </a:spcAft>
            </a:pPr>
            <a:r>
              <a:rPr lang="es-ES" sz="1200" dirty="0" smtClean="0">
                <a:effectLst/>
                <a:latin typeface="Times New Roman"/>
                <a:ea typeface="ＭＳ 明朝"/>
                <a:cs typeface="Times New Roman"/>
              </a:rPr>
              <a:t>• En algunos casos la policía puede comunicarse con inmigración o entregarlo a inmigración. Es por eso que usted no debe discutir su información de inmigración con NADIE aparte de su abogado. </a:t>
            </a:r>
          </a:p>
          <a:p>
            <a:pPr marL="0" marR="0">
              <a:spcBef>
                <a:spcPts val="0"/>
              </a:spcBef>
              <a:spcAft>
                <a:spcPts val="0"/>
              </a:spcAft>
            </a:pPr>
            <a:r>
              <a:rPr lang="es-ES" sz="1200" dirty="0" smtClean="0">
                <a:effectLst/>
                <a:latin typeface="Times New Roman"/>
                <a:ea typeface="ＭＳ 明朝"/>
                <a:cs typeface="Times New Roman"/>
              </a:rPr>
              <a:t>• Usted tiene que informarle a su abogado sobre su estado migratorio y sus  antecedentes penales.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 </a:t>
            </a:r>
            <a:r>
              <a:rPr lang="en-US" sz="1200" kern="1200" dirty="0" smtClean="0">
                <a:solidFill>
                  <a:schemeClr val="tx1"/>
                </a:solidFill>
                <a:effectLst/>
                <a:latin typeface="+mn-lt"/>
                <a:ea typeface="+mn-ea"/>
                <a:cs typeface="+mn-cs"/>
              </a:rPr>
              <a:t>Request a phone call so that you can call your emergency contact (family member, attorney, religious or community organization, consulate). </a:t>
            </a:r>
          </a:p>
          <a:p>
            <a:r>
              <a:rPr lang="en-US" sz="1200" b="1" kern="1200" dirty="0" smtClean="0">
                <a:solidFill>
                  <a:schemeClr val="tx1"/>
                </a:solidFill>
                <a:effectLst/>
                <a:latin typeface="+mn-lt"/>
                <a:ea typeface="+mn-ea"/>
                <a:cs typeface="+mn-cs"/>
              </a:rPr>
              <a:t>Step 2: </a:t>
            </a:r>
            <a:r>
              <a:rPr lang="en-US" sz="1200" kern="1200" dirty="0" smtClean="0">
                <a:solidFill>
                  <a:schemeClr val="tx1"/>
                </a:solidFill>
                <a:effectLst/>
                <a:latin typeface="+mn-lt"/>
                <a:ea typeface="+mn-ea"/>
                <a:cs typeface="+mn-cs"/>
              </a:rPr>
              <a:t>Do not provide any information to ANYONE other than your attorney about your immigration status, where you were born, how/when you came to the United States, or your criminal background. Say out loud if you wish to remain silent or show your Know Your Rights card. Anything you say can be used against you.</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Do not sign anything until after you have spoken with your attorney. If you are being asked to sign something, say “I will not sign anything until I speak with my attorney.” Ask questions if you do not understand what you are being asked to sign.</a:t>
            </a:r>
          </a:p>
          <a:p>
            <a:r>
              <a:rPr lang="en-US" sz="1200" b="1"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Make sure to request your own copy of all documents your attorney submits to the judge as part of your case.</a:t>
            </a:r>
          </a:p>
          <a:p>
            <a:endParaRPr lang="en-US" sz="1200" kern="120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Que debo hacer:</a:t>
            </a:r>
          </a:p>
          <a:p>
            <a:pPr marL="0" marR="0">
              <a:spcBef>
                <a:spcPts val="0"/>
              </a:spcBef>
              <a:spcAft>
                <a:spcPts val="0"/>
              </a:spcAft>
            </a:pPr>
            <a:r>
              <a:rPr lang="es-ES_tradnl" sz="1200" b="1" noProof="0" dirty="0" smtClean="0">
                <a:effectLst/>
                <a:latin typeface="Times New Roman"/>
                <a:ea typeface="ＭＳ 明朝"/>
                <a:cs typeface="Times New Roman"/>
              </a:rPr>
              <a:t>Paso 1:</a:t>
            </a:r>
            <a:r>
              <a:rPr lang="es-ES_tradnl" sz="1200" noProof="0" dirty="0" smtClean="0">
                <a:effectLst/>
                <a:latin typeface="Times New Roman"/>
                <a:ea typeface="ＭＳ 明朝"/>
                <a:cs typeface="Times New Roman"/>
              </a:rPr>
              <a:t> </a:t>
            </a:r>
            <a:r>
              <a:rPr lang="es-ES" sz="1200" noProof="0" dirty="0" smtClean="0">
                <a:effectLst/>
                <a:latin typeface="Times New Roman"/>
                <a:ea typeface="ＭＳ 明朝"/>
              </a:rPr>
              <a:t>Solicite hacer una llamada telefónica para poder llamar a su contacto de emergencia (pariente, abogado, organización religiosa o comunitaria, consulado). (Vea la página 14 para crear un plan de emergencia).</a:t>
            </a:r>
          </a:p>
          <a:p>
            <a:pPr marL="0" marR="0">
              <a:spcBef>
                <a:spcPts val="0"/>
              </a:spcBef>
              <a:spcAft>
                <a:spcPts val="0"/>
              </a:spcAft>
            </a:pPr>
            <a:r>
              <a:rPr lang="es-ES_tradnl" sz="1200" b="1" noProof="0" dirty="0" smtClean="0">
                <a:effectLst/>
                <a:latin typeface="Times New Roman"/>
                <a:ea typeface="ＭＳ 明朝"/>
                <a:cs typeface="Times New Roman"/>
              </a:rPr>
              <a:t>Paso 2:</a:t>
            </a:r>
            <a:r>
              <a:rPr lang="es-ES_tradnl" sz="1200" b="1" baseline="0" noProof="0" dirty="0" smtClean="0">
                <a:effectLst/>
                <a:latin typeface="Times New Roman"/>
                <a:ea typeface="ＭＳ 明朝"/>
                <a:cs typeface="Times New Roman"/>
              </a:rPr>
              <a:t> </a:t>
            </a:r>
            <a:r>
              <a:rPr lang="es-ES" sz="1200" noProof="0" dirty="0" smtClean="0">
                <a:effectLst/>
                <a:latin typeface="Times New Roman"/>
                <a:ea typeface="ＭＳ 明朝"/>
                <a:cs typeface="Times New Roman"/>
              </a:rPr>
              <a:t>No discuta su estado migratorio con NINGUNA persona que no sea su abogado. Esto incluye dónde nació, cómo llegó a los Estados Unidos y sus  antecedentes penales. Diga en voz alta si quiere permanecer callado (“I </a:t>
            </a:r>
            <a:r>
              <a:rPr lang="es-ES" sz="1200" noProof="0" dirty="0" err="1" smtClean="0">
                <a:effectLst/>
                <a:latin typeface="Times New Roman"/>
                <a:ea typeface="ＭＳ 明朝"/>
                <a:cs typeface="Times New Roman"/>
              </a:rPr>
              <a:t>choose</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not</a:t>
            </a:r>
            <a:r>
              <a:rPr lang="es-ES" sz="1200" noProof="0" dirty="0" smtClean="0">
                <a:effectLst/>
                <a:latin typeface="Times New Roman"/>
                <a:ea typeface="ＭＳ 明朝"/>
                <a:cs typeface="Times New Roman"/>
              </a:rPr>
              <a:t> to </a:t>
            </a:r>
            <a:r>
              <a:rPr lang="es-ES" sz="1200" noProof="0" dirty="0" err="1" smtClean="0">
                <a:effectLst/>
                <a:latin typeface="Times New Roman"/>
                <a:ea typeface="ＭＳ 明朝"/>
                <a:cs typeface="Times New Roman"/>
              </a:rPr>
              <a:t>answer</a:t>
            </a:r>
            <a:r>
              <a:rPr lang="es-ES" sz="1200" noProof="0" dirty="0" smtClean="0">
                <a:effectLst/>
                <a:latin typeface="Times New Roman"/>
                <a:ea typeface="ＭＳ 明朝"/>
                <a:cs typeface="Times New Roman"/>
              </a:rPr>
              <a:t>”) o muestre su tarjeta de Conozca sus Derechos. Cualquier cosa que usted diga puede ser usada en su contra.</a:t>
            </a:r>
          </a:p>
          <a:p>
            <a:pPr marL="0" marR="0">
              <a:spcBef>
                <a:spcPts val="0"/>
              </a:spcBef>
              <a:spcAft>
                <a:spcPts val="0"/>
              </a:spcAft>
            </a:pPr>
            <a:r>
              <a:rPr lang="es-ES_tradnl" sz="1200" b="1" noProof="0" dirty="0" smtClean="0">
                <a:effectLst/>
                <a:latin typeface="Times New Roman"/>
                <a:ea typeface="ＭＳ 明朝"/>
                <a:cs typeface="Times New Roman"/>
              </a:rPr>
              <a:t>Paso 3:</a:t>
            </a:r>
            <a:r>
              <a:rPr lang="es-ES_tradnl" sz="1200" noProof="0" dirty="0" smtClean="0">
                <a:effectLst/>
                <a:latin typeface="Times New Roman"/>
                <a:ea typeface="ＭＳ 明朝"/>
                <a:cs typeface="Times New Roman"/>
              </a:rPr>
              <a:t> </a:t>
            </a:r>
            <a:r>
              <a:rPr lang="es-ES" sz="1200" noProof="0" dirty="0" smtClean="0">
                <a:effectLst/>
                <a:latin typeface="Times New Roman"/>
                <a:ea typeface="ＭＳ 明朝"/>
                <a:cs typeface="Times New Roman"/>
              </a:rPr>
              <a:t>No firme ningún documento sin hablar con su abogado. Si se le pide que firme algo, diga: “No firmaré nada hasta que hablo con mi abogado”. (“I </a:t>
            </a:r>
            <a:r>
              <a:rPr lang="es-ES" sz="1200" noProof="0" dirty="0" err="1" smtClean="0">
                <a:effectLst/>
                <a:latin typeface="Times New Roman"/>
                <a:ea typeface="ＭＳ 明朝"/>
                <a:cs typeface="Times New Roman"/>
              </a:rPr>
              <a:t>will</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not</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sign</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anything</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until</a:t>
            </a:r>
            <a:r>
              <a:rPr lang="es-ES" sz="1200" noProof="0" dirty="0" smtClean="0">
                <a:effectLst/>
                <a:latin typeface="Times New Roman"/>
                <a:ea typeface="ＭＳ 明朝"/>
                <a:cs typeface="Times New Roman"/>
              </a:rPr>
              <a:t> I </a:t>
            </a:r>
            <a:r>
              <a:rPr lang="es-ES" sz="1200" noProof="0" dirty="0" err="1" smtClean="0">
                <a:effectLst/>
                <a:latin typeface="Times New Roman"/>
                <a:ea typeface="ＭＳ 明朝"/>
                <a:cs typeface="Times New Roman"/>
              </a:rPr>
              <a:t>speak</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with</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my</a:t>
            </a:r>
            <a:r>
              <a:rPr lang="es-ES" sz="1200" noProof="0" dirty="0" smtClean="0">
                <a:effectLst/>
                <a:latin typeface="Times New Roman"/>
                <a:ea typeface="ＭＳ 明朝"/>
                <a:cs typeface="Times New Roman"/>
              </a:rPr>
              <a:t> </a:t>
            </a:r>
            <a:r>
              <a:rPr lang="es-ES" sz="1200" noProof="0" dirty="0" err="1" smtClean="0">
                <a:effectLst/>
                <a:latin typeface="Times New Roman"/>
                <a:ea typeface="ＭＳ 明朝"/>
                <a:cs typeface="Times New Roman"/>
              </a:rPr>
              <a:t>attorney</a:t>
            </a:r>
            <a:r>
              <a:rPr lang="es-ES" sz="1200" noProof="0" dirty="0" smtClean="0">
                <a:effectLst/>
                <a:latin typeface="Times New Roman"/>
                <a:ea typeface="ＭＳ 明朝"/>
                <a:cs typeface="Times New Roman"/>
              </a:rPr>
              <a:t>.”) Pregunte si no entiende lo que se le está pidiendo firmar.</a:t>
            </a:r>
          </a:p>
          <a:p>
            <a:pPr marL="0" marR="0">
              <a:spcBef>
                <a:spcPts val="0"/>
              </a:spcBef>
              <a:spcAft>
                <a:spcPts val="0"/>
              </a:spcAft>
            </a:pPr>
            <a:r>
              <a:rPr lang="es-ES_tradnl" sz="1200" b="1" noProof="0" dirty="0" smtClean="0">
                <a:effectLst/>
                <a:latin typeface="Times New Roman"/>
                <a:ea typeface="ＭＳ 明朝"/>
                <a:cs typeface="Times New Roman"/>
              </a:rPr>
              <a:t>Paso 4:</a:t>
            </a:r>
            <a:r>
              <a:rPr lang="es-ES_tradnl" sz="1200" baseline="0" noProof="0" dirty="0" smtClean="0">
                <a:effectLst/>
                <a:latin typeface="Times New Roman"/>
                <a:ea typeface="ＭＳ 明朝"/>
                <a:cs typeface="Times New Roman"/>
              </a:rPr>
              <a:t> </a:t>
            </a:r>
            <a:r>
              <a:rPr lang="es-ES" sz="1200" noProof="0" dirty="0" smtClean="0">
                <a:effectLst/>
                <a:latin typeface="Times New Roman"/>
                <a:ea typeface="ＭＳ 明朝"/>
                <a:cs typeface="Times New Roman"/>
              </a:rPr>
              <a:t>Asegúrese de solicitar copia de todos los documentos que su abogado le entregue al juez como parte de su caso.</a:t>
            </a:r>
            <a:endParaRPr lang="en-US" sz="1200" dirty="0" smtClean="0">
              <a:effectLst/>
              <a:latin typeface="Times New Roman"/>
              <a:ea typeface="ＭＳ 明朝"/>
              <a:cs typeface="Times New Roman"/>
            </a:endParaRPr>
          </a:p>
          <a:p>
            <a:pPr marL="0" marR="0">
              <a:spcBef>
                <a:spcPts val="0"/>
              </a:spcBef>
              <a:spcAft>
                <a:spcPts val="0"/>
              </a:spcAft>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14</a:t>
            </a:fld>
            <a:endParaRPr lang="en-US"/>
          </a:p>
        </p:txBody>
      </p:sp>
    </p:spTree>
    <p:extLst>
      <p:ext uri="{BB962C8B-B14F-4D97-AF65-F5344CB8AC3E}">
        <p14:creationId xmlns:p14="http://schemas.microsoft.com/office/powerpoint/2010/main" val="372433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make a phone call.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call your consulate.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remain silent. Being detained does not mean you have to answer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speak to an attorney or accredited representative. You or a family member must contact the attorney or accredited representative. This will not be provided for you automatically.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the right to refuse to sign anything before speaking with your attorney or accredited representative.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you speak to an attorney or accredited representative, it is essential that you tell them about any prior arrests or criminal history, in addition to your immigration information.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person at risk of deportation should never visit a detention center or voluntarily interact with immigration officers.</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Lo que usted necesita saber:</a:t>
            </a:r>
            <a:endParaRPr lang="en-US" sz="1200" b="1"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Usted tiene derecho a hacer una llamada telefónica.</a:t>
            </a:r>
          </a:p>
          <a:p>
            <a:r>
              <a:rPr lang="es-ES" sz="1200" kern="1200" dirty="0" smtClean="0">
                <a:solidFill>
                  <a:schemeClr val="tx1"/>
                </a:solidFill>
                <a:effectLst/>
                <a:latin typeface="+mn-lt"/>
                <a:ea typeface="+mn-ea"/>
                <a:cs typeface="+mn-cs"/>
              </a:rPr>
              <a:t>• Usted tiene derecho a llamar su consulado.</a:t>
            </a:r>
          </a:p>
          <a:p>
            <a:r>
              <a:rPr lang="es-ES" sz="1200" kern="1200" dirty="0" smtClean="0">
                <a:solidFill>
                  <a:schemeClr val="tx1"/>
                </a:solidFill>
                <a:effectLst/>
                <a:latin typeface="+mn-lt"/>
                <a:ea typeface="+mn-ea"/>
                <a:cs typeface="+mn-cs"/>
              </a:rPr>
              <a:t>• Usted tiene derecho a permanecer callado. Estar detenido no significa que usted tiene que contestar preguntas.</a:t>
            </a:r>
          </a:p>
          <a:p>
            <a:r>
              <a:rPr lang="es-ES" sz="1200" kern="1200" dirty="0" smtClean="0">
                <a:solidFill>
                  <a:schemeClr val="tx1"/>
                </a:solidFill>
                <a:effectLst/>
                <a:latin typeface="+mn-lt"/>
                <a:ea typeface="+mn-ea"/>
                <a:cs typeface="+mn-cs"/>
              </a:rPr>
              <a:t>• Usted tiene derecho a hablar con un abogado o con un representante acreditado. Usted o un pariente tiene que comunicarse con el abogado o representante acreditado. Esto no se le proveerá automáticamente.</a:t>
            </a:r>
          </a:p>
          <a:p>
            <a:r>
              <a:rPr lang="es-ES" sz="1200" kern="1200" dirty="0" smtClean="0">
                <a:solidFill>
                  <a:schemeClr val="tx1"/>
                </a:solidFill>
                <a:effectLst/>
                <a:latin typeface="+mn-lt"/>
                <a:ea typeface="+mn-ea"/>
                <a:cs typeface="+mn-cs"/>
              </a:rPr>
              <a:t>• Usted tiene derecho a negarse a firmar cualquier documento antes de hablar con su abogado o representante acreditado.</a:t>
            </a:r>
          </a:p>
          <a:p>
            <a:r>
              <a:rPr lang="es-ES" sz="1200" kern="1200" dirty="0" smtClean="0">
                <a:solidFill>
                  <a:schemeClr val="tx1"/>
                </a:solidFill>
                <a:effectLst/>
                <a:latin typeface="+mn-lt"/>
                <a:ea typeface="+mn-ea"/>
                <a:cs typeface="+mn-cs"/>
              </a:rPr>
              <a:t>• Cuando hable con un abogado o representante acreditado es esencial que usted le diga sobre cualquier arresto previo o antecedentes penales, aun cuando alguien le haya dicho que fueron borrados de su expediente.</a:t>
            </a:r>
          </a:p>
          <a:p>
            <a:r>
              <a:rPr lang="es-ES" sz="1200" kern="1200" dirty="0" smtClean="0">
                <a:solidFill>
                  <a:schemeClr val="tx1"/>
                </a:solidFill>
                <a:effectLst/>
                <a:latin typeface="+mn-lt"/>
                <a:ea typeface="+mn-ea"/>
                <a:cs typeface="+mn-cs"/>
              </a:rPr>
              <a:t>• Una persona en riesgo de deportación nunca debe visitar un centro de detención ni interactuar voluntariamente con oficiales de inmigración.</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 </a:t>
            </a:r>
            <a:r>
              <a:rPr lang="en-US" sz="1200" kern="1200" dirty="0" smtClean="0">
                <a:solidFill>
                  <a:schemeClr val="tx1"/>
                </a:solidFill>
                <a:effectLst/>
                <a:latin typeface="+mn-lt"/>
                <a:ea typeface="+mn-ea"/>
                <a:cs typeface="+mn-cs"/>
              </a:rPr>
              <a:t>Request a phone call so that you can call your emergency contact (family member, attorney, accredited representative, religious or community organization). </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Call your consulate for assistance. </a:t>
            </a:r>
          </a:p>
          <a:p>
            <a:r>
              <a:rPr lang="en-US" sz="1200" b="1" kern="1200" dirty="0" smtClean="0">
                <a:solidFill>
                  <a:schemeClr val="tx1"/>
                </a:solidFill>
                <a:effectLst/>
                <a:latin typeface="+mn-lt"/>
                <a:ea typeface="+mn-ea"/>
                <a:cs typeface="+mn-cs"/>
              </a:rPr>
              <a:t>Step 3: </a:t>
            </a:r>
            <a:r>
              <a:rPr lang="en-US" sz="1200" kern="1200" dirty="0" smtClean="0">
                <a:solidFill>
                  <a:schemeClr val="tx1"/>
                </a:solidFill>
                <a:effectLst/>
                <a:latin typeface="+mn-lt"/>
                <a:ea typeface="+mn-ea"/>
                <a:cs typeface="+mn-cs"/>
              </a:rPr>
              <a:t>Do not provide any information to ANYONE other than your attorney or accredited representative about your immigration status, where you were born, how/when you came to the United States, or your criminal background. Say out loud if you wish to remain silent or show your Know Your Rights card. Anything you say can be used against you.</a:t>
            </a:r>
          </a:p>
          <a:p>
            <a:r>
              <a:rPr lang="en-US" sz="1200" b="1"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You have the right to refuse to sign anything before speaking with your attorney. If you are being asked to sign something, say “I will not sign anything until I speak with my attorney/accredited representative.” Ask questions if you do not understand what you are being asked to sign.</a:t>
            </a:r>
          </a:p>
          <a:p>
            <a:r>
              <a:rPr lang="en-US" sz="1200" b="1"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Request a copy of your “Notice to Appear”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all other documents for your case. A Notice to Appear includes information about the charges against you and information about when you must appear in court. </a:t>
            </a:r>
          </a:p>
          <a:p>
            <a:r>
              <a:rPr lang="en-US" sz="1200" b="1" kern="1200" dirty="0" smtClean="0">
                <a:solidFill>
                  <a:schemeClr val="tx1"/>
                </a:solidFill>
                <a:effectLst/>
                <a:latin typeface="+mn-lt"/>
                <a:ea typeface="+mn-ea"/>
                <a:cs typeface="+mn-cs"/>
              </a:rPr>
              <a:t>Step 6:</a:t>
            </a:r>
            <a:r>
              <a:rPr lang="en-US" sz="1200" kern="1200" dirty="0" smtClean="0">
                <a:solidFill>
                  <a:schemeClr val="tx1"/>
                </a:solidFill>
                <a:effectLst/>
                <a:latin typeface="+mn-lt"/>
                <a:ea typeface="+mn-ea"/>
                <a:cs typeface="+mn-cs"/>
              </a:rPr>
              <a:t> Request to be released on a bond. This means you are requesting to be released until your hearing. Only a U.S. citizen or lawful permanent resident can post bond for you. If you are told that you do not qualify, you can request a bond hearing with an immigration judge. You can do this at a hearing or make a request in writing to the immigration judge. Your written request should include your name, Alien Registration Number (A#) if applicable, and a request for a “bond redetermination hearing as soon as possible.”  </a:t>
            </a:r>
          </a:p>
          <a:p>
            <a:r>
              <a:rPr lang="en-US" sz="1200" b="1" kern="1200" dirty="0" smtClean="0">
                <a:solidFill>
                  <a:schemeClr val="tx1"/>
                </a:solidFill>
                <a:effectLst/>
                <a:latin typeface="+mn-lt"/>
                <a:ea typeface="+mn-ea"/>
                <a:cs typeface="+mn-cs"/>
              </a:rPr>
              <a:t>Step 7:</a:t>
            </a:r>
            <a:r>
              <a:rPr lang="en-US" sz="1200" kern="1200" dirty="0" smtClean="0">
                <a:solidFill>
                  <a:schemeClr val="tx1"/>
                </a:solidFill>
                <a:effectLst/>
                <a:latin typeface="+mn-lt"/>
                <a:ea typeface="+mn-ea"/>
                <a:cs typeface="+mn-cs"/>
              </a:rPr>
              <a:t> Make sure to request your own copy of all documents your attorney/accredited representative submits to the judge as part of your case.</a:t>
            </a:r>
          </a:p>
          <a:p>
            <a:endParaRPr lang="es-ES_tradnl" sz="1200" kern="1200" noProof="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Que debo hacer:</a:t>
            </a:r>
          </a:p>
          <a:p>
            <a:r>
              <a:rPr lang="es-ES_tradnl" sz="1200" b="1" kern="1200" noProof="0" dirty="0" smtClean="0">
                <a:solidFill>
                  <a:schemeClr val="tx1"/>
                </a:solidFill>
                <a:effectLst/>
                <a:latin typeface="+mn-lt"/>
                <a:ea typeface="+mn-ea"/>
                <a:cs typeface="+mn-cs"/>
              </a:rPr>
              <a:t>Paso 1:</a:t>
            </a:r>
            <a:r>
              <a:rPr lang="es-ES_tradnl" sz="1200" kern="1200" baseline="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Solicite hacer una llamada telefónica para poder llamar a su contacto de emergencia (pariente, abogado, organización religiosa o comunitaria, consulado). (Vea la página 14 para crear un plan de emergencia).</a:t>
            </a:r>
          </a:p>
          <a:p>
            <a:r>
              <a:rPr lang="es-ES_tradnl" sz="1200" b="1" kern="1200" noProof="0" dirty="0" smtClean="0">
                <a:solidFill>
                  <a:schemeClr val="tx1"/>
                </a:solidFill>
                <a:effectLst/>
                <a:latin typeface="+mn-lt"/>
                <a:ea typeface="+mn-ea"/>
                <a:cs typeface="+mn-cs"/>
              </a:rPr>
              <a:t>Paso 2:</a:t>
            </a:r>
            <a:r>
              <a:rPr lang="es-ES_tradnl" sz="1200" kern="1200" baseline="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Llame a su consulado para ayuda.</a:t>
            </a:r>
          </a:p>
          <a:p>
            <a:r>
              <a:rPr lang="es-ES_tradnl" sz="1200" b="1" kern="1200" noProof="0" dirty="0" smtClean="0">
                <a:solidFill>
                  <a:schemeClr val="tx1"/>
                </a:solidFill>
                <a:effectLst/>
                <a:latin typeface="+mn-lt"/>
                <a:ea typeface="+mn-ea"/>
                <a:cs typeface="+mn-cs"/>
              </a:rPr>
              <a:t>Paso 3:</a:t>
            </a:r>
            <a:r>
              <a:rPr lang="es-ES_tradnl" sz="1200" kern="1200" baseline="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No discuta su estado migratorio con NINGUNA persona que no sea su abogado. Esto incluye dónde nació, cómo llegó a los Estados Unidos y sus antecedentes penales. Diga en voz alta si quiere permanecer callado (“I </a:t>
            </a:r>
            <a:r>
              <a:rPr lang="es-ES" sz="1200" kern="1200" noProof="0" dirty="0" err="1" smtClean="0">
                <a:solidFill>
                  <a:schemeClr val="tx1"/>
                </a:solidFill>
                <a:effectLst/>
                <a:latin typeface="+mn-lt"/>
                <a:ea typeface="+mn-ea"/>
                <a:cs typeface="+mn-cs"/>
              </a:rPr>
              <a:t>choose</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not</a:t>
            </a:r>
            <a:r>
              <a:rPr lang="es-ES" sz="1200" kern="1200" noProof="0" dirty="0" smtClean="0">
                <a:solidFill>
                  <a:schemeClr val="tx1"/>
                </a:solidFill>
                <a:effectLst/>
                <a:latin typeface="+mn-lt"/>
                <a:ea typeface="+mn-ea"/>
                <a:cs typeface="+mn-cs"/>
              </a:rPr>
              <a:t> to </a:t>
            </a:r>
            <a:r>
              <a:rPr lang="es-ES" sz="1200" kern="1200" noProof="0" dirty="0" err="1" smtClean="0">
                <a:solidFill>
                  <a:schemeClr val="tx1"/>
                </a:solidFill>
                <a:effectLst/>
                <a:latin typeface="+mn-lt"/>
                <a:ea typeface="+mn-ea"/>
                <a:cs typeface="+mn-cs"/>
              </a:rPr>
              <a:t>answer</a:t>
            </a:r>
            <a:r>
              <a:rPr lang="es-ES" sz="1200" kern="1200" noProof="0" dirty="0" smtClean="0">
                <a:solidFill>
                  <a:schemeClr val="tx1"/>
                </a:solidFill>
                <a:effectLst/>
                <a:latin typeface="+mn-lt"/>
                <a:ea typeface="+mn-ea"/>
                <a:cs typeface="+mn-cs"/>
              </a:rPr>
              <a:t>.”) o muestre su tarjeta de Conozca sus Derechos. Cualquier cosa que usted diga puede ser usada en su contra.</a:t>
            </a:r>
            <a:endParaRPr lang="es-ES_tradnl" sz="1200" kern="1200" noProof="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Paso 4:</a:t>
            </a:r>
            <a:r>
              <a:rPr lang="es-ES_tradnl" sz="1200" kern="1200" baseline="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Usted tiene derecho a negarse a firmar cualquier documento antes de hablar con su abogado o representante acreditado. Si se le pide que firme algo, diga: “No firmaré nada hasta que hablo con mi abogado/representante acreditado”. (I </a:t>
            </a:r>
            <a:r>
              <a:rPr lang="es-ES" sz="1200" kern="1200" noProof="0" dirty="0" err="1" smtClean="0">
                <a:solidFill>
                  <a:schemeClr val="tx1"/>
                </a:solidFill>
                <a:effectLst/>
                <a:latin typeface="+mn-lt"/>
                <a:ea typeface="+mn-ea"/>
                <a:cs typeface="+mn-cs"/>
              </a:rPr>
              <a:t>will</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not</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sign</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anything</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until</a:t>
            </a:r>
            <a:r>
              <a:rPr lang="es-ES" sz="1200" kern="1200" noProof="0" dirty="0" smtClean="0">
                <a:solidFill>
                  <a:schemeClr val="tx1"/>
                </a:solidFill>
                <a:effectLst/>
                <a:latin typeface="+mn-lt"/>
                <a:ea typeface="+mn-ea"/>
                <a:cs typeface="+mn-cs"/>
              </a:rPr>
              <a:t> I </a:t>
            </a:r>
            <a:r>
              <a:rPr lang="es-ES" sz="1200" kern="1200" noProof="0" dirty="0" err="1" smtClean="0">
                <a:solidFill>
                  <a:schemeClr val="tx1"/>
                </a:solidFill>
                <a:effectLst/>
                <a:latin typeface="+mn-lt"/>
                <a:ea typeface="+mn-ea"/>
                <a:cs typeface="+mn-cs"/>
              </a:rPr>
              <a:t>speak</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with</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my</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attorney</a:t>
            </a:r>
            <a:r>
              <a:rPr lang="es-ES" sz="1200" kern="1200" noProof="0" dirty="0" smtClean="0">
                <a:solidFill>
                  <a:schemeClr val="tx1"/>
                </a:solidFill>
                <a:effectLst/>
                <a:latin typeface="+mn-lt"/>
                <a:ea typeface="+mn-ea"/>
                <a:cs typeface="+mn-cs"/>
              </a:rPr>
              <a:t>/</a:t>
            </a:r>
            <a:r>
              <a:rPr lang="es-ES" sz="1200" kern="1200" noProof="0" dirty="0" err="1" smtClean="0">
                <a:solidFill>
                  <a:schemeClr val="tx1"/>
                </a:solidFill>
                <a:effectLst/>
                <a:latin typeface="+mn-lt"/>
                <a:ea typeface="+mn-ea"/>
                <a:cs typeface="+mn-cs"/>
              </a:rPr>
              <a:t>accredited</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representative</a:t>
            </a:r>
            <a:r>
              <a:rPr lang="es-ES" sz="1200" kern="1200" noProof="0" dirty="0" smtClean="0">
                <a:solidFill>
                  <a:schemeClr val="tx1"/>
                </a:solidFill>
                <a:effectLst/>
                <a:latin typeface="+mn-lt"/>
                <a:ea typeface="+mn-ea"/>
                <a:cs typeface="+mn-cs"/>
              </a:rPr>
              <a:t>.”) Pregunte si no entiende lo que se le está pidiendo que firme. </a:t>
            </a:r>
          </a:p>
          <a:p>
            <a:r>
              <a:rPr lang="es-ES_tradnl" sz="1200" b="1" kern="1200" noProof="0" dirty="0" smtClean="0">
                <a:solidFill>
                  <a:schemeClr val="tx1"/>
                </a:solidFill>
                <a:effectLst/>
                <a:latin typeface="+mn-lt"/>
                <a:ea typeface="+mn-ea"/>
                <a:cs typeface="+mn-cs"/>
              </a:rPr>
              <a:t>Paso</a:t>
            </a:r>
            <a:r>
              <a:rPr lang="es-ES_tradnl" sz="1200" b="1" kern="1200" baseline="0" noProof="0" dirty="0" smtClean="0">
                <a:solidFill>
                  <a:schemeClr val="tx1"/>
                </a:solidFill>
                <a:effectLst/>
                <a:latin typeface="+mn-lt"/>
                <a:ea typeface="+mn-ea"/>
                <a:cs typeface="+mn-cs"/>
              </a:rPr>
              <a:t> 5:</a:t>
            </a:r>
            <a:r>
              <a:rPr lang="es-ES_tradnl" sz="1200" kern="1200" baseline="0" noProof="0" dirty="0" smtClean="0">
                <a:solidFill>
                  <a:schemeClr val="tx1"/>
                </a:solidFill>
                <a:effectLst/>
                <a:latin typeface="+mn-lt"/>
                <a:ea typeface="+mn-ea"/>
                <a:cs typeface="+mn-cs"/>
              </a:rPr>
              <a:t> Solicite copia de su Notificación de Comparecencia Y de todos los documentos de su caso. Una Notificación de Comparecencia incluye información sobre las acusaciones en su contra e información sobre cuándo usted tiene que comparecer ante el tribunal. </a:t>
            </a:r>
          </a:p>
          <a:p>
            <a:r>
              <a:rPr lang="es-ES_tradnl" sz="1200" b="1" kern="1200" baseline="0" noProof="0" dirty="0" smtClean="0">
                <a:solidFill>
                  <a:schemeClr val="tx1"/>
                </a:solidFill>
                <a:effectLst/>
                <a:latin typeface="+mn-lt"/>
                <a:ea typeface="+mn-ea"/>
                <a:cs typeface="+mn-cs"/>
              </a:rPr>
              <a:t>Paso 6:</a:t>
            </a:r>
            <a:r>
              <a:rPr lang="es-ES_tradnl" sz="1200" kern="1200" baseline="0" noProof="0" dirty="0" smtClean="0">
                <a:solidFill>
                  <a:schemeClr val="tx1"/>
                </a:solidFill>
                <a:effectLst/>
                <a:latin typeface="+mn-lt"/>
                <a:ea typeface="+mn-ea"/>
                <a:cs typeface="+mn-cs"/>
              </a:rPr>
              <a:t> </a:t>
            </a:r>
            <a:r>
              <a:rPr lang="es-ES_tradnl" sz="1200" kern="1200" noProof="0" dirty="0" smtClean="0">
                <a:solidFill>
                  <a:schemeClr val="tx1"/>
                </a:solidFill>
                <a:effectLst/>
                <a:latin typeface="+mn-lt"/>
                <a:ea typeface="+mn-ea"/>
                <a:cs typeface="+mn-cs"/>
              </a:rPr>
              <a:t>Solicite ser liberado bajo fianza. Esto</a:t>
            </a:r>
            <a:r>
              <a:rPr lang="es-ES_tradnl" sz="1200" kern="1200" baseline="0" noProof="0" dirty="0" smtClean="0">
                <a:solidFill>
                  <a:schemeClr val="tx1"/>
                </a:solidFill>
                <a:effectLst/>
                <a:latin typeface="+mn-lt"/>
                <a:ea typeface="+mn-ea"/>
                <a:cs typeface="+mn-cs"/>
              </a:rPr>
              <a:t> significa que usted está solicitando ser liberado hasta su audiencia. Solamente un ciudadano o residente permanente de Estados Unidos puede depositar fianza por usted. Si a usted le dicen que no cualifica, usted puede solicitar una audiencia de fianza ante un juez de inmigración. Usted puede hacer esto en una audiencia o hacerle una solicitud por escrito al juez de inmigración. Su solicitud debe contener su nombre, su </a:t>
            </a:r>
            <a:r>
              <a:rPr lang="es-ES_tradnl" sz="1200" kern="1200" noProof="0" dirty="0" smtClean="0">
                <a:solidFill>
                  <a:schemeClr val="tx1"/>
                </a:solidFill>
                <a:effectLst/>
                <a:latin typeface="+mn-lt"/>
                <a:ea typeface="+mn-ea"/>
                <a:cs typeface="+mn-cs"/>
              </a:rPr>
              <a:t>Número de Registro de Extranjero/A# si aplica</a:t>
            </a:r>
            <a:r>
              <a:rPr lang="es-ES_tradnl" sz="1200" kern="1200" baseline="0" noProof="0" dirty="0" smtClean="0">
                <a:solidFill>
                  <a:schemeClr val="tx1"/>
                </a:solidFill>
                <a:effectLst/>
                <a:latin typeface="+mn-lt"/>
                <a:ea typeface="+mn-ea"/>
                <a:cs typeface="+mn-cs"/>
              </a:rPr>
              <a:t> y pida una “audiencia de determinación de fianza</a:t>
            </a:r>
            <a:r>
              <a:rPr lang="es-ES_tradnl" noProof="0" dirty="0" smtClean="0">
                <a:effectLst/>
              </a:rPr>
              <a:t> lo antes posible”.</a:t>
            </a:r>
          </a:p>
          <a:p>
            <a:r>
              <a:rPr lang="es-ES_tradnl" sz="1200" kern="1200" noProof="0" dirty="0" smtClean="0">
                <a:solidFill>
                  <a:schemeClr val="tx1"/>
                </a:solidFill>
                <a:effectLst/>
                <a:latin typeface="+mn-lt"/>
                <a:ea typeface="+mn-ea"/>
                <a:cs typeface="+mn-cs"/>
              </a:rPr>
              <a:t>Paso 7:</a:t>
            </a:r>
            <a:r>
              <a:rPr lang="es-ES_tradnl" sz="1200" kern="1200" baseline="0" noProof="0" dirty="0" smtClean="0">
                <a:solidFill>
                  <a:schemeClr val="tx1"/>
                </a:solidFill>
                <a:effectLst/>
                <a:latin typeface="+mn-lt"/>
                <a:ea typeface="+mn-ea"/>
                <a:cs typeface="+mn-cs"/>
              </a:rPr>
              <a:t> Asegúrese de pedir sus propias copias de todos los documentos que su abogado/representante acreditado le entregue al juez como parte de su caso.</a:t>
            </a:r>
            <a:endParaRPr lang="es-ES_tradnl" sz="1200" kern="1200" noProof="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15</a:t>
            </a:fld>
            <a:endParaRPr lang="en-US"/>
          </a:p>
        </p:txBody>
      </p:sp>
    </p:spTree>
    <p:extLst>
      <p:ext uri="{BB962C8B-B14F-4D97-AF65-F5344CB8AC3E}">
        <p14:creationId xmlns:p14="http://schemas.microsoft.com/office/powerpoint/2010/main" val="150385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important to remember that each situation is different. Now we will review twelve things that you and your family should know to help you be prepared in any situation. </a:t>
            </a:r>
          </a:p>
          <a:p>
            <a:endParaRPr lang="en-US" baseline="0" dirty="0" smtClean="0"/>
          </a:p>
          <a:p>
            <a:r>
              <a:rPr lang="es-ES_tradnl" baseline="0" noProof="0" dirty="0" smtClean="0"/>
              <a:t>Es importante recordar que cada situación es distinta. Ahora examinaremos doce cosas que usted y su familia deben saber para ayudarles a estar preparados para cualquier situación.</a:t>
            </a:r>
            <a:endParaRPr lang="es-ES_tradnl" noProof="0" dirty="0"/>
          </a:p>
        </p:txBody>
      </p:sp>
      <p:sp>
        <p:nvSpPr>
          <p:cNvPr id="4" name="Slide Number Placeholder 3"/>
          <p:cNvSpPr>
            <a:spLocks noGrp="1"/>
          </p:cNvSpPr>
          <p:nvPr>
            <p:ph type="sldNum" sz="quarter" idx="10"/>
          </p:nvPr>
        </p:nvSpPr>
        <p:spPr/>
        <p:txBody>
          <a:bodyPr/>
          <a:lstStyle/>
          <a:p>
            <a:fld id="{9BF37D78-333A-4B48-898D-095C2D8F6EA1}" type="slidenum">
              <a:rPr lang="en-US" smtClean="0"/>
              <a:t>16</a:t>
            </a:fld>
            <a:endParaRPr lang="en-US"/>
          </a:p>
        </p:txBody>
      </p:sp>
    </p:spTree>
    <p:extLst>
      <p:ext uri="{BB962C8B-B14F-4D97-AF65-F5344CB8AC3E}">
        <p14:creationId xmlns:p14="http://schemas.microsoft.com/office/powerpoint/2010/main" val="2589630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Anything you say can be used against you.</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17</a:t>
            </a:fld>
            <a:endParaRPr lang="en-US"/>
          </a:p>
        </p:txBody>
      </p:sp>
    </p:spTree>
    <p:extLst>
      <p:ext uri="{BB962C8B-B14F-4D97-AF65-F5344CB8AC3E}">
        <p14:creationId xmlns:p14="http://schemas.microsoft.com/office/powerpoint/2010/main" val="2819910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You have the right to remain silent.</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18</a:t>
            </a:fld>
            <a:endParaRPr lang="en-US"/>
          </a:p>
        </p:txBody>
      </p:sp>
    </p:spTree>
    <p:extLst>
      <p:ext uri="{BB962C8B-B14F-4D97-AF65-F5344CB8AC3E}">
        <p14:creationId xmlns:p14="http://schemas.microsoft.com/office/powerpoint/2010/main" val="439428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If you wish to remain silent, say it out loud or show your Know Your Rights card.</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19</a:t>
            </a:fld>
            <a:endParaRPr lang="en-US"/>
          </a:p>
        </p:txBody>
      </p:sp>
    </p:spTree>
    <p:extLst>
      <p:ext uri="{BB962C8B-B14F-4D97-AF65-F5344CB8AC3E}">
        <p14:creationId xmlns:p14="http://schemas.microsoft.com/office/powerpoint/2010/main" val="3285781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s-ES_tradnl" i="0" noProof="0" dirty="0" smtClean="0"/>
              <a:t>Usted tiene derechos sin importar su estado migratorio.</a:t>
            </a:r>
          </a:p>
          <a:p>
            <a:pPr marL="0" indent="0" algn="l">
              <a:buNone/>
            </a:pPr>
            <a:endParaRPr lang="es-ES_tradnl" i="1" noProof="0" dirty="0" smtClean="0"/>
          </a:p>
          <a:p>
            <a:pPr marL="0" indent="0" algn="l">
              <a:buNone/>
            </a:pPr>
            <a:r>
              <a:rPr lang="es-ES_tradnl" i="0" noProof="0" dirty="0" smtClean="0"/>
              <a:t>Usted podría estar en riesgo de ser deportado si no tiene documentos, si:</a:t>
            </a:r>
          </a:p>
          <a:p>
            <a:pPr marL="0" indent="0" algn="l">
              <a:buNone/>
            </a:pPr>
            <a:r>
              <a:rPr lang="es-ES_tradnl" i="0" noProof="0" dirty="0" smtClean="0"/>
              <a:t>• Usted no tiene documentos</a:t>
            </a:r>
          </a:p>
          <a:p>
            <a:pPr marL="0" indent="0" algn="l">
              <a:buNone/>
            </a:pPr>
            <a:r>
              <a:rPr lang="es-ES_tradnl" i="0" noProof="0" dirty="0" smtClean="0"/>
              <a:t>• Usted tiene antecedentes penales</a:t>
            </a:r>
          </a:p>
          <a:p>
            <a:pPr marL="0" indent="0" algn="l">
              <a:buNone/>
            </a:pPr>
            <a:r>
              <a:rPr lang="es-ES_tradnl" i="0" noProof="0" dirty="0" smtClean="0"/>
              <a:t>• Usted está en libertad condicional </a:t>
            </a:r>
          </a:p>
          <a:p>
            <a:pPr marL="0" indent="0" algn="l">
              <a:buNone/>
            </a:pPr>
            <a:r>
              <a:rPr lang="es-ES_tradnl" i="0" noProof="0" dirty="0" smtClean="0"/>
              <a:t>• Usted tiene una orden judicial anterior de deportación</a:t>
            </a:r>
            <a:br>
              <a:rPr lang="es-ES_tradnl" i="0" noProof="0" dirty="0" smtClean="0"/>
            </a:br>
            <a:endParaRPr lang="es-ES_tradnl" noProof="0" dirty="0" smtClean="0"/>
          </a:p>
          <a:p>
            <a:pPr algn="l"/>
            <a:r>
              <a:rPr lang="es-ES_tradnl" noProof="0" dirty="0" smtClean="0"/>
              <a:t>Esta información no tiene la intención de asustarle. </a:t>
            </a:r>
            <a:r>
              <a:rPr lang="es-ES_tradnl" i="0" noProof="0" dirty="0" smtClean="0"/>
              <a:t>Usted tiene que conocer la realidad y sus derechos para protegerse mejor a sí mismo</a:t>
            </a:r>
            <a:r>
              <a:rPr lang="es-ES_tradnl" i="0" baseline="0" noProof="0" dirty="0" smtClean="0"/>
              <a:t> y</a:t>
            </a:r>
            <a:r>
              <a:rPr lang="es-ES_tradnl" i="0" noProof="0" dirty="0" smtClean="0"/>
              <a:t> a su familia.</a:t>
            </a:r>
          </a:p>
          <a:p>
            <a:pPr algn="l"/>
            <a:endParaRPr lang="es-ES_tradnl" i="0" noProof="0" dirty="0" smtClean="0"/>
          </a:p>
          <a:p>
            <a:pPr marL="0" indent="0">
              <a:buNone/>
            </a:pPr>
            <a:r>
              <a:rPr lang="en-US" i="0" dirty="0" smtClean="0"/>
              <a:t>You have rights regardless of your immigration status. </a:t>
            </a:r>
          </a:p>
          <a:p>
            <a:pPr marL="0" indent="0">
              <a:buNone/>
            </a:pPr>
            <a:endParaRPr lang="en-US" i="1" dirty="0" smtClean="0"/>
          </a:p>
          <a:p>
            <a:pPr marL="0" indent="0">
              <a:buNone/>
            </a:pPr>
            <a:r>
              <a:rPr lang="en-US" i="0" dirty="0" smtClean="0"/>
              <a:t>If is very important to know that you may be at particular risk of being deported if:</a:t>
            </a:r>
            <a:br>
              <a:rPr lang="en-US" i="0" dirty="0" smtClean="0"/>
            </a:br>
            <a:endParaRPr lang="en-US" i="0" dirty="0" smtClean="0"/>
          </a:p>
          <a:p>
            <a:pPr marL="171450" indent="-171450">
              <a:buFont typeface="Arial" panose="020B0604020202020204" pitchFamily="34" charset="0"/>
              <a:buChar char="•"/>
            </a:pPr>
            <a:r>
              <a:rPr lang="en-US" dirty="0" smtClean="0"/>
              <a:t>You are undocumented</a:t>
            </a:r>
          </a:p>
          <a:p>
            <a:pPr marL="171450" indent="-171450">
              <a:buFont typeface="Arial" panose="020B0604020202020204" pitchFamily="34" charset="0"/>
              <a:buChar char="•"/>
            </a:pPr>
            <a:r>
              <a:rPr lang="en-US" dirty="0" smtClean="0"/>
              <a:t>You have a criminal history</a:t>
            </a:r>
          </a:p>
          <a:p>
            <a:pPr marL="171450" indent="-171450">
              <a:buFont typeface="Arial" panose="020B0604020202020204" pitchFamily="34" charset="0"/>
              <a:buChar char="•"/>
            </a:pPr>
            <a:r>
              <a:rPr lang="en-US" dirty="0" smtClean="0"/>
              <a:t>You are on parole</a:t>
            </a:r>
          </a:p>
          <a:p>
            <a:pPr marL="171450" indent="-171450">
              <a:buFont typeface="Arial" panose="020B0604020202020204" pitchFamily="34" charset="0"/>
              <a:buChar char="•"/>
            </a:pPr>
            <a:r>
              <a:rPr lang="en-US" dirty="0" smtClean="0"/>
              <a:t>You have a prior deportation order</a:t>
            </a:r>
          </a:p>
          <a:p>
            <a:pPr marL="171450" indent="-171450">
              <a:buFont typeface="Arial" panose="020B0604020202020204" pitchFamily="34" charset="0"/>
              <a:buChar char="•"/>
            </a:pPr>
            <a:endParaRPr lang="en-US" dirty="0" smtClean="0"/>
          </a:p>
          <a:p>
            <a:r>
              <a:rPr lang="en-US" dirty="0" smtClean="0"/>
              <a:t>This information is not intended to frighten you.</a:t>
            </a:r>
            <a:r>
              <a:rPr lang="en-US" baseline="0" dirty="0" smtClean="0"/>
              <a:t> You must know the facts and your rights to best protect yourself and your family. </a:t>
            </a:r>
          </a:p>
          <a:p>
            <a:pPr algn="l"/>
            <a:endParaRPr lang="es-ES_tradnl" i="0" noProof="0" dirty="0" smtClean="0"/>
          </a:p>
        </p:txBody>
      </p:sp>
      <p:sp>
        <p:nvSpPr>
          <p:cNvPr id="4" name="Slide Number Placeholder 3"/>
          <p:cNvSpPr>
            <a:spLocks noGrp="1"/>
          </p:cNvSpPr>
          <p:nvPr>
            <p:ph type="sldNum" sz="quarter" idx="10"/>
          </p:nvPr>
        </p:nvSpPr>
        <p:spPr/>
        <p:txBody>
          <a:bodyPr/>
          <a:lstStyle/>
          <a:p>
            <a:fld id="{9BF37D78-333A-4B48-898D-095C2D8F6EA1}" type="slidenum">
              <a:rPr lang="en-US" smtClean="0"/>
              <a:t>2</a:t>
            </a:fld>
            <a:endParaRPr lang="en-US"/>
          </a:p>
        </p:txBody>
      </p:sp>
    </p:spTree>
    <p:extLst>
      <p:ext uri="{BB962C8B-B14F-4D97-AF65-F5344CB8AC3E}">
        <p14:creationId xmlns:p14="http://schemas.microsoft.com/office/powerpoint/2010/main" val="4147908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Always carry U.S. identification and copies of immigration documents.</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20</a:t>
            </a:fld>
            <a:endParaRPr lang="en-US"/>
          </a:p>
        </p:txBody>
      </p:sp>
    </p:spTree>
    <p:extLst>
      <p:ext uri="{BB962C8B-B14F-4D97-AF65-F5344CB8AC3E}">
        <p14:creationId xmlns:p14="http://schemas.microsoft.com/office/powerpoint/2010/main" val="1200128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Never carry false documents or documents from another country.</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21</a:t>
            </a:fld>
            <a:endParaRPr lang="en-US"/>
          </a:p>
        </p:txBody>
      </p:sp>
    </p:spTree>
    <p:extLst>
      <p:ext uri="{BB962C8B-B14F-4D97-AF65-F5344CB8AC3E}">
        <p14:creationId xmlns:p14="http://schemas.microsoft.com/office/powerpoint/2010/main" val="1857430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Never lie to officers. </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22</a:t>
            </a:fld>
            <a:endParaRPr lang="en-US"/>
          </a:p>
        </p:txBody>
      </p:sp>
    </p:spTree>
    <p:extLst>
      <p:ext uri="{BB962C8B-B14F-4D97-AF65-F5344CB8AC3E}">
        <p14:creationId xmlns:p14="http://schemas.microsoft.com/office/powerpoint/2010/main" val="3201533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You have the right to speak with your attorney.</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23</a:t>
            </a:fld>
            <a:endParaRPr lang="en-US"/>
          </a:p>
        </p:txBody>
      </p:sp>
    </p:spTree>
    <p:extLst>
      <p:ext uri="{BB962C8B-B14F-4D97-AF65-F5344CB8AC3E}">
        <p14:creationId xmlns:p14="http://schemas.microsoft.com/office/powerpoint/2010/main" val="3715840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Never run in a raid or if you are approached by officers.</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24</a:t>
            </a:fld>
            <a:endParaRPr lang="en-US"/>
          </a:p>
        </p:txBody>
      </p:sp>
    </p:spTree>
    <p:extLst>
      <p:ext uri="{BB962C8B-B14F-4D97-AF65-F5344CB8AC3E}">
        <p14:creationId xmlns:p14="http://schemas.microsoft.com/office/powerpoint/2010/main" val="3818869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Never physically fight back if you are being arrested or detained.</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25</a:t>
            </a:fld>
            <a:endParaRPr lang="en-US"/>
          </a:p>
        </p:txBody>
      </p:sp>
    </p:spTree>
    <p:extLst>
      <p:ext uri="{BB962C8B-B14F-4D97-AF65-F5344CB8AC3E}">
        <p14:creationId xmlns:p14="http://schemas.microsoft.com/office/powerpoint/2010/main" val="166517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You have the right to refuse to sign anything before speaking with your attorney.</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26</a:t>
            </a:fld>
            <a:endParaRPr lang="en-US"/>
          </a:p>
        </p:txBody>
      </p:sp>
    </p:spTree>
    <p:extLst>
      <p:ext uri="{BB962C8B-B14F-4D97-AF65-F5344CB8AC3E}">
        <p14:creationId xmlns:p14="http://schemas.microsoft.com/office/powerpoint/2010/main" val="2118767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If you are in police custody or detention, do not discuss your immigration information or criminal history with ANYONE other than your attorney.</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27</a:t>
            </a:fld>
            <a:endParaRPr lang="en-US"/>
          </a:p>
        </p:txBody>
      </p:sp>
    </p:spTree>
    <p:extLst>
      <p:ext uri="{BB962C8B-B14F-4D97-AF65-F5344CB8AC3E}">
        <p14:creationId xmlns:p14="http://schemas.microsoft.com/office/powerpoint/2010/main" val="3544305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If you are questioned or in a raid, write down what happened in detail as soon as it is safe to do so.  Tell your attorney and your support groups right away. </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28</a:t>
            </a:fld>
            <a:endParaRPr lang="en-US"/>
          </a:p>
        </p:txBody>
      </p:sp>
    </p:spTree>
    <p:extLst>
      <p:ext uri="{BB962C8B-B14F-4D97-AF65-F5344CB8AC3E}">
        <p14:creationId xmlns:p14="http://schemas.microsoft.com/office/powerpoint/2010/main" val="1277865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NOTE TO INSTRUCTORS: Highlight the points on the slide and have participants</a:t>
            </a:r>
            <a:r>
              <a:rPr lang="en-US" b="1" baseline="0" dirty="0" smtClean="0"/>
              <a:t> review the emergency checklist. Alternatively, read through the entire checklist.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NOTA A INSTRUCTORES: Resalte los puntos de la diapositiva y dirija a los participantes a revisar su lista de verificación de emergencias. Como alternativa, lea toda la lista de verificación.</a:t>
            </a:r>
            <a:endParaRPr lang="es-ES_tradnl" b="1" noProof="0" dirty="0" smtClean="0"/>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29</a:t>
            </a:fld>
            <a:endParaRPr lang="en-US"/>
          </a:p>
        </p:txBody>
      </p:sp>
    </p:spTree>
    <p:extLst>
      <p:ext uri="{BB962C8B-B14F-4D97-AF65-F5344CB8AC3E}">
        <p14:creationId xmlns:p14="http://schemas.microsoft.com/office/powerpoint/2010/main" val="1971868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NOTE TO INSTRUCTORS: Suggested Exercise - Ask for volunteers to do a role play about what to do if ICE or the police comes to their home. The instructor should play the officer.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Alternatively, the instructor could have a volunteer explain what they would do, step-by-step.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The instructor should analyze the scenario. For example, “Opening the door may mean giving the police permission to enter your home. As you will learn later in this presentation, you must never open the door unless police have provided you with a valid warrant.”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The exercise will help illustrate the difference between being unprepared vs. the power of knowing your rights and knowing what to do in an emergency.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NOTA A LOS INSTRUCTORES: Ejercicio sugerido – Solicite voluntarios para hacer una actuación sobre qué hacer si ICE o la policía viene a su casa. El instructor debe hacer el papel del oficial. Como alternativa, el instructor puede pedirle a un voluntario que explique qué haría, paso por paso.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1"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El instructor debe analizar la escena. Por ejemplo, “Abrir la puerta podría significar darle permiso a la policía para entrar a su casa. Como aprenderán en esta presentación, usted nunca debe abrir la puerta a menos que la policía le haya presentado una orden judicial válida”.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1"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El ejercicio ayudará a ilustrar la diferencia entre no estar preparado vs. el poder de conocer sus derechos y saber qué hacer en una emergencia.</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3</a:t>
            </a:fld>
            <a:endParaRPr lang="en-US"/>
          </a:p>
        </p:txBody>
      </p:sp>
    </p:spTree>
    <p:extLst>
      <p:ext uri="{BB962C8B-B14F-4D97-AF65-F5344CB8AC3E}">
        <p14:creationId xmlns:p14="http://schemas.microsoft.com/office/powerpoint/2010/main" val="3087356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NOTE TO INSTRUCTORS: Highlight the points on the slide and have participants</a:t>
            </a:r>
            <a:r>
              <a:rPr lang="en-US" b="1" baseline="0" dirty="0" smtClean="0"/>
              <a:t> review this information in their emergency checklist.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NOTA A INSTRUCTORES: Resalte los puntos de la diapositiva y dirija a los participantes a revisar esta información en sus listas de verificación de emergencias.</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30</a:t>
            </a:fld>
            <a:endParaRPr lang="en-US"/>
          </a:p>
        </p:txBody>
      </p:sp>
    </p:spTree>
    <p:extLst>
      <p:ext uri="{BB962C8B-B14F-4D97-AF65-F5344CB8AC3E}">
        <p14:creationId xmlns:p14="http://schemas.microsoft.com/office/powerpoint/2010/main" val="99168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NOTE TO INSTRUCTORS: Highlight the points on the slide and have participants</a:t>
            </a:r>
            <a:r>
              <a:rPr lang="en-US" b="1" baseline="0" dirty="0" smtClean="0"/>
              <a:t> review this information in their emergency checklist.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baseline="0" noProof="0" dirty="0" smtClean="0"/>
              <a:t>NOTA A INSTRUCTORES: Resalte los puntos de la diapositiva y dirija a los participantes a revisar esta información en sus listas de verificación de emergencias.</a:t>
            </a:r>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31</a:t>
            </a:fld>
            <a:endParaRPr lang="en-US"/>
          </a:p>
        </p:txBody>
      </p:sp>
    </p:spTree>
    <p:extLst>
      <p:ext uri="{BB962C8B-B14F-4D97-AF65-F5344CB8AC3E}">
        <p14:creationId xmlns:p14="http://schemas.microsoft.com/office/powerpoint/2010/main" val="2836961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TO INSTRUCTORS: Prior to questions, you may want to do another role play or have participants</a:t>
            </a:r>
            <a:r>
              <a:rPr lang="en-US" b="1" baseline="0" dirty="0" smtClean="0"/>
              <a:t> reflect on what they would do step-by-step in the event of an interaction with officers or in a raid. Have participants practice using their Know Your Rights cards. It may be powerful to go over the same scenario you used at the beginning of the presentation. </a:t>
            </a:r>
          </a:p>
          <a:p>
            <a:endParaRPr lang="en-US" b="1" baseline="0" dirty="0" smtClean="0"/>
          </a:p>
          <a:p>
            <a:r>
              <a:rPr lang="es-ES_tradnl" b="1" baseline="0" noProof="0" dirty="0" smtClean="0"/>
              <a:t>NOTA A INSTRUCTORES: Antes de la presentación usted podría hacer otra actuación o dirigir a los participantes a reflexionar sobre lo que harían paso por paso en caso de interacción con oficiales de la policía o en una redada. Dirija a los participantes a practicar usando sus tarjetas Conozca sus Derechos. Podría ser potente repasar la misma escena que usted usó al principio de la presentación.</a:t>
            </a:r>
            <a:r>
              <a:rPr lang="en-US" b="1" baseline="0" dirty="0" smtClean="0"/>
              <a:t>  </a:t>
            </a:r>
          </a:p>
          <a:p>
            <a:endParaRPr lang="en-US" b="1" baseline="0" dirty="0" smtClean="0"/>
          </a:p>
          <a:p>
            <a:r>
              <a:rPr lang="en-US" b="1" baseline="0" dirty="0" smtClean="0"/>
              <a:t>NOTE TO INSTRUCTORS: Following the presentation, you may want to create time for participants to review their emergency checklists and start planning and filling out information.</a:t>
            </a:r>
          </a:p>
          <a:p>
            <a:endParaRPr lang="en-US" b="1" baseline="0" dirty="0" smtClean="0"/>
          </a:p>
          <a:p>
            <a:r>
              <a:rPr lang="es-ES_tradnl" b="1" baseline="0" noProof="0" dirty="0" smtClean="0"/>
              <a:t>NOTA A INSTRUCTORES: Después de la presentación usted podría incluir tiempo para que los participantes revisen sus listas de verificación de emergencias y comiencen a planear y llenar la información. </a:t>
            </a:r>
            <a:endParaRPr lang="en-US" b="1" dirty="0"/>
          </a:p>
        </p:txBody>
      </p:sp>
      <p:sp>
        <p:nvSpPr>
          <p:cNvPr id="4" name="Slide Number Placeholder 3"/>
          <p:cNvSpPr>
            <a:spLocks noGrp="1"/>
          </p:cNvSpPr>
          <p:nvPr>
            <p:ph type="sldNum" sz="quarter" idx="10"/>
          </p:nvPr>
        </p:nvSpPr>
        <p:spPr/>
        <p:txBody>
          <a:bodyPr/>
          <a:lstStyle/>
          <a:p>
            <a:fld id="{9BF37D78-333A-4B48-898D-095C2D8F6EA1}" type="slidenum">
              <a:rPr lang="en-US" smtClean="0"/>
              <a:t>32</a:t>
            </a:fld>
            <a:endParaRPr lang="en-US"/>
          </a:p>
        </p:txBody>
      </p:sp>
    </p:spTree>
    <p:extLst>
      <p:ext uri="{BB962C8B-B14F-4D97-AF65-F5344CB8AC3E}">
        <p14:creationId xmlns:p14="http://schemas.microsoft.com/office/powerpoint/2010/main" val="948276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this presentation, we will be referring to your Know Your Rights card often. This card is intended to help you remember and express your rights during a raid or other interaction with the police, immigration officers, or the FBI. </a:t>
            </a:r>
          </a:p>
          <a:p>
            <a:endParaRPr lang="es-ES_tradnl" baseline="0" noProof="0" dirty="0" smtClean="0"/>
          </a:p>
          <a:p>
            <a:r>
              <a:rPr lang="es-ES_tradnl" baseline="0" noProof="0" dirty="0" smtClean="0"/>
              <a:t>Durante la presentación nos estaremos refiriendo a menudo a su tarjeta de </a:t>
            </a:r>
            <a:r>
              <a:rPr lang="es-ES_tradnl" i="1" baseline="0" noProof="0" dirty="0" smtClean="0"/>
              <a:t>Conozca sus Derechos</a:t>
            </a:r>
            <a:r>
              <a:rPr lang="es-ES_tradnl" baseline="0" noProof="0" dirty="0" smtClean="0"/>
              <a:t>. La intención de esta tarjeta es ayudarle a recordar y expresar sus derechos durante una redada u otra interacción con la policía, oficiales de inmigración o el FBI.</a:t>
            </a:r>
            <a:r>
              <a:rPr lang="en-US" baseline="0" dirty="0" smtClean="0"/>
              <a:t> </a:t>
            </a:r>
          </a:p>
          <a:p>
            <a:endParaRPr lang="en-US" baseline="0" dirty="0" smtClean="0"/>
          </a:p>
          <a:p>
            <a:r>
              <a:rPr lang="en-US" b="1" baseline="0" dirty="0" smtClean="0"/>
              <a:t>NOTE TO INSTRUCTORS: Hand out cards or scissors to participants so they can have their cards during the remainder of the presentation. </a:t>
            </a:r>
          </a:p>
          <a:p>
            <a:endParaRPr lang="es-ES_tradnl" b="1" baseline="0" noProof="0" dirty="0" smtClean="0"/>
          </a:p>
          <a:p>
            <a:r>
              <a:rPr lang="es-ES_tradnl" b="1" baseline="0" noProof="0" dirty="0" smtClean="0"/>
              <a:t>NOTA A LOS INSTRUCTORES: Entréguenle tarjetas o tijeras a los participantes de modo que puedan tener sus tarjetas durante el resto de la presentación.</a:t>
            </a:r>
            <a:r>
              <a:rPr lang="en-US" b="1" baseline="0" dirty="0" smtClean="0"/>
              <a:t> </a:t>
            </a:r>
          </a:p>
        </p:txBody>
      </p:sp>
      <p:sp>
        <p:nvSpPr>
          <p:cNvPr id="4" name="Slide Number Placeholder 3"/>
          <p:cNvSpPr>
            <a:spLocks noGrp="1"/>
          </p:cNvSpPr>
          <p:nvPr>
            <p:ph type="sldNum" sz="quarter" idx="10"/>
          </p:nvPr>
        </p:nvSpPr>
        <p:spPr/>
        <p:txBody>
          <a:bodyPr/>
          <a:lstStyle/>
          <a:p>
            <a:fld id="{9BF37D78-333A-4B48-898D-095C2D8F6EA1}" type="slidenum">
              <a:rPr lang="en-US" smtClean="0"/>
              <a:t>4</a:t>
            </a:fld>
            <a:endParaRPr lang="en-US"/>
          </a:p>
        </p:txBody>
      </p:sp>
    </p:spTree>
    <p:extLst>
      <p:ext uri="{BB962C8B-B14F-4D97-AF65-F5344CB8AC3E}">
        <p14:creationId xmlns:p14="http://schemas.microsoft.com/office/powerpoint/2010/main" val="2083731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enter your home, immigration officers or the police need either 1) a valid warrant signed by a judge or magistrate OR 2) your permission.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OPEN THE DOOR. Opening the door could mean you give the officers permission to enter your home.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warrant DOES NOT mean you have to answer questions.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immigration officers or the police are questioning you and you wish to remain silent, say out loud that you wish to remain silent or show the officials your Know Your Rights card.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b="1" kern="1200" noProof="0" dirty="0" smtClean="0">
                <a:solidFill>
                  <a:schemeClr val="tx1"/>
                </a:solidFill>
                <a:effectLst/>
                <a:latin typeface="+mn-lt"/>
                <a:ea typeface="+mn-ea"/>
                <a:cs typeface="+mn-cs"/>
              </a:rPr>
              <a:t>Lo que usted necesita saber:</a:t>
            </a:r>
            <a:endParaRPr lang="es-ES_tradnl" sz="1200" kern="1200" noProof="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Para entrar a su casa los oficiales de inmigración o la policía necesitan 1) una orden de arresto válida firmada por un juez o magistrado o 2) el permiso suyo.</a:t>
            </a: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NO ABRA LA PUERTA. Abrir la puerta podría significar que usted le da permiso a los oficiales a entrar a su casa. </a:t>
            </a: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Una orden judicial NO significa que usted tiene que contestar preguntas.</a:t>
            </a: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Si los oficiales de inmigración lo están interrogando y usted quiere permanecer callado, diga en voz alta que usted quiere permanecer callado (“I </a:t>
            </a:r>
            <a:r>
              <a:rPr lang="es-ES" sz="1200" kern="1200" noProof="0" dirty="0" err="1" smtClean="0">
                <a:solidFill>
                  <a:schemeClr val="tx1"/>
                </a:solidFill>
                <a:effectLst/>
                <a:latin typeface="+mn-lt"/>
                <a:ea typeface="+mn-ea"/>
                <a:cs typeface="+mn-cs"/>
              </a:rPr>
              <a:t>choose</a:t>
            </a:r>
            <a:r>
              <a:rPr lang="es-ES" sz="1200" kern="1200" noProof="0" dirty="0" smtClean="0">
                <a:solidFill>
                  <a:schemeClr val="tx1"/>
                </a:solidFill>
                <a:effectLst/>
                <a:latin typeface="+mn-lt"/>
                <a:ea typeface="+mn-ea"/>
                <a:cs typeface="+mn-cs"/>
              </a:rPr>
              <a:t> </a:t>
            </a:r>
            <a:r>
              <a:rPr lang="es-ES" sz="1200" kern="1200" noProof="0" dirty="0" err="1" smtClean="0">
                <a:solidFill>
                  <a:schemeClr val="tx1"/>
                </a:solidFill>
                <a:effectLst/>
                <a:latin typeface="+mn-lt"/>
                <a:ea typeface="+mn-ea"/>
                <a:cs typeface="+mn-cs"/>
              </a:rPr>
              <a:t>not</a:t>
            </a:r>
            <a:r>
              <a:rPr lang="es-ES" sz="1200" kern="1200" noProof="0" dirty="0" smtClean="0">
                <a:solidFill>
                  <a:schemeClr val="tx1"/>
                </a:solidFill>
                <a:effectLst/>
                <a:latin typeface="+mn-lt"/>
                <a:ea typeface="+mn-ea"/>
                <a:cs typeface="+mn-cs"/>
              </a:rPr>
              <a:t> to </a:t>
            </a:r>
            <a:r>
              <a:rPr lang="es-ES" sz="1200" kern="1200" noProof="0" dirty="0" err="1" smtClean="0">
                <a:solidFill>
                  <a:schemeClr val="tx1"/>
                </a:solidFill>
                <a:effectLst/>
                <a:latin typeface="+mn-lt"/>
                <a:ea typeface="+mn-ea"/>
                <a:cs typeface="+mn-cs"/>
              </a:rPr>
              <a:t>answer</a:t>
            </a:r>
            <a:r>
              <a:rPr lang="es-ES" sz="1200" kern="1200" noProof="0" dirty="0" smtClean="0">
                <a:solidFill>
                  <a:schemeClr val="tx1"/>
                </a:solidFill>
                <a:effectLst/>
                <a:latin typeface="+mn-lt"/>
                <a:ea typeface="+mn-ea"/>
                <a:cs typeface="+mn-cs"/>
              </a:rPr>
              <a:t>.”) o muéstrele a los oficiales su tarjeta de Conozca sus Derechos.</a:t>
            </a:r>
            <a:endParaRPr lang="en-US"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DO NOT OPEN THE DOOR. </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ASK FOR IDENTIFICATION. </a:t>
            </a:r>
            <a:r>
              <a:rPr lang="en-US" sz="1200" b="1" kern="1200" dirty="0" smtClean="0">
                <a:solidFill>
                  <a:schemeClr val="tx1"/>
                </a:solidFill>
                <a:effectLst/>
                <a:latin typeface="+mn-lt"/>
                <a:ea typeface="+mn-ea"/>
                <a:cs typeface="+mn-cs"/>
              </a:rPr>
              <a:t>Officers may try to trick, frighten, or intimidate you to get into your house. </a:t>
            </a:r>
            <a:r>
              <a:rPr lang="en-US" sz="1200" kern="1200" dirty="0" smtClean="0">
                <a:solidFill>
                  <a:schemeClr val="tx1"/>
                </a:solidFill>
                <a:effectLst/>
                <a:latin typeface="+mn-lt"/>
                <a:ea typeface="+mn-ea"/>
                <a:cs typeface="+mn-cs"/>
              </a:rPr>
              <a:t>Look through a window to see their identification. Do not be caught off guard and open the door.   </a:t>
            </a:r>
          </a:p>
          <a:p>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Ask the officials if they have a warrant.</a:t>
            </a:r>
          </a:p>
          <a:p>
            <a:r>
              <a:rPr lang="en-US" sz="1200" b="1" kern="1200" dirty="0" smtClean="0">
                <a:solidFill>
                  <a:schemeClr val="tx1"/>
                </a:solidFill>
                <a:effectLst/>
                <a:latin typeface="+mn-lt"/>
                <a:ea typeface="+mn-ea"/>
                <a:cs typeface="+mn-cs"/>
              </a:rPr>
              <a:t>Step 4: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the officials DO NOT have a warrant, they do not have the right to enter your home. You can ask them to leave.</a:t>
            </a:r>
          </a:p>
          <a:p>
            <a:pPr lvl="0"/>
            <a:r>
              <a:rPr lang="en-US" sz="1200" kern="1200" dirty="0" smtClean="0">
                <a:solidFill>
                  <a:schemeClr val="tx1"/>
                </a:solidFill>
                <a:effectLst/>
                <a:latin typeface="+mn-lt"/>
                <a:ea typeface="+mn-ea"/>
                <a:cs typeface="+mn-cs"/>
              </a:rPr>
              <a:t>If the officials have a warrant, you have a right to see it. Ask the officers to slide the warrant under the door or put it up to your window. Remember, do not open the door!</a:t>
            </a:r>
          </a:p>
          <a:p>
            <a:r>
              <a:rPr lang="en-US" sz="1200" b="1"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Read the warrant carefully. </a:t>
            </a:r>
            <a:r>
              <a:rPr lang="en-US" sz="1200" kern="1200" dirty="0" smtClean="0">
                <a:solidFill>
                  <a:schemeClr val="tx1"/>
                </a:solidFill>
                <a:effectLst/>
                <a:latin typeface="+mn-lt"/>
                <a:ea typeface="+mn-ea"/>
                <a:cs typeface="+mn-cs"/>
              </a:rPr>
              <a:t>There are different types of warrants. What to do will depend on what type of warrant it is. Each warrant must have certain information. If the warrant does not have the information that is required, it is not valid. This means the officers do not have authority to enter your home. </a:t>
            </a:r>
          </a:p>
          <a:p>
            <a:endParaRPr lang="en-US" sz="1200" kern="120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Que debo hacer:</a:t>
            </a:r>
          </a:p>
          <a:p>
            <a:r>
              <a:rPr lang="es-ES_tradnl" sz="1200" b="1" kern="1200" noProof="0" dirty="0" smtClean="0">
                <a:solidFill>
                  <a:schemeClr val="tx1"/>
                </a:solidFill>
                <a:effectLst/>
                <a:latin typeface="+mn-lt"/>
                <a:ea typeface="+mn-ea"/>
                <a:cs typeface="+mn-cs"/>
              </a:rPr>
              <a:t>Paso 1:</a:t>
            </a:r>
            <a:r>
              <a:rPr lang="es-ES_tradnl" sz="1200" kern="1200" noProof="0" dirty="0" smtClean="0">
                <a:solidFill>
                  <a:schemeClr val="tx1"/>
                </a:solidFill>
                <a:effectLst/>
                <a:latin typeface="+mn-lt"/>
                <a:ea typeface="+mn-ea"/>
                <a:cs typeface="+mn-cs"/>
              </a:rPr>
              <a:t> NO ABRA LA PUERTA.</a:t>
            </a:r>
          </a:p>
          <a:p>
            <a:r>
              <a:rPr lang="es-ES_tradnl" sz="1200" b="1" kern="1200" noProof="0" dirty="0" smtClean="0">
                <a:solidFill>
                  <a:schemeClr val="tx1"/>
                </a:solidFill>
                <a:effectLst/>
                <a:latin typeface="+mn-lt"/>
                <a:ea typeface="+mn-ea"/>
                <a:cs typeface="+mn-cs"/>
              </a:rPr>
              <a:t>Paso 2:</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PIDA IDENTIFICACIÓN. Los oficiales podrían intentar engañarle o intimidarle para entrar a su casa. Mire por una ventana para ver la identificación de ellos. No sea sorprendido ni abra la puerta.</a:t>
            </a:r>
            <a:r>
              <a:rPr lang="es-ES_tradnl" sz="1200" b="1" kern="1200" noProof="0" dirty="0" smtClean="0">
                <a:solidFill>
                  <a:schemeClr val="tx1"/>
                </a:solidFill>
                <a:effectLst/>
                <a:latin typeface="+mn-lt"/>
                <a:ea typeface="+mn-ea"/>
                <a:cs typeface="+mn-cs"/>
              </a:rPr>
              <a:t>Paso 3:</a:t>
            </a:r>
            <a:r>
              <a:rPr lang="es-ES_tradnl" sz="1200" kern="1200" noProof="0" dirty="0" smtClean="0">
                <a:solidFill>
                  <a:schemeClr val="tx1"/>
                </a:solidFill>
                <a:effectLst/>
                <a:latin typeface="+mn-lt"/>
                <a:ea typeface="+mn-ea"/>
                <a:cs typeface="+mn-cs"/>
              </a:rPr>
              <a:t> Pregúntele a los oficiales si tienen una orden judicial.</a:t>
            </a:r>
          </a:p>
          <a:p>
            <a:r>
              <a:rPr lang="es-ES_tradnl" sz="1200" b="1" kern="1200" noProof="0" dirty="0" smtClean="0">
                <a:solidFill>
                  <a:schemeClr val="tx1"/>
                </a:solidFill>
                <a:effectLst/>
                <a:latin typeface="+mn-lt"/>
                <a:ea typeface="+mn-ea"/>
                <a:cs typeface="+mn-cs"/>
              </a:rPr>
              <a:t>Paso 3:</a:t>
            </a:r>
            <a:r>
              <a:rPr lang="es-ES_tradnl" sz="1200" b="1" kern="1200" baseline="0" noProof="0" dirty="0" smtClean="0">
                <a:solidFill>
                  <a:schemeClr val="tx1"/>
                </a:solidFill>
                <a:effectLst/>
                <a:latin typeface="+mn-lt"/>
                <a:ea typeface="+mn-ea"/>
                <a:cs typeface="+mn-cs"/>
              </a:rPr>
              <a:t> </a:t>
            </a:r>
            <a:r>
              <a:rPr lang="es-ES" sz="1200" kern="1200" baseline="0" noProof="0" dirty="0" smtClean="0">
                <a:solidFill>
                  <a:schemeClr val="tx1"/>
                </a:solidFill>
                <a:effectLst/>
                <a:latin typeface="+mn-lt"/>
                <a:ea typeface="+mn-ea"/>
                <a:cs typeface="+mn-cs"/>
              </a:rPr>
              <a:t>Pregúntele a los oficiales si tienen una orden judicial.</a:t>
            </a:r>
            <a:endParaRPr lang="es-ES_tradnl" sz="1200" kern="1200" noProof="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Paso 4:</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Ud. tiene derecho a ver la orden judicial. Pídale a los oficiales que la deslicen bajo la puerta o que la pongan contra una ventana. Si no tiene la información requerida (vea la página 4), esta no es válida. Los oficiales no pueden entrar a su casa. </a:t>
            </a:r>
          </a:p>
          <a:p>
            <a:r>
              <a:rPr lang="es-ES_tradnl" sz="1200" b="1" kern="1200" noProof="0" dirty="0" smtClean="0">
                <a:solidFill>
                  <a:schemeClr val="tx1"/>
                </a:solidFill>
                <a:effectLst/>
                <a:latin typeface="+mn-lt"/>
                <a:ea typeface="+mn-ea"/>
                <a:cs typeface="+mn-cs"/>
              </a:rPr>
              <a:t>Paso 5:</a:t>
            </a:r>
            <a:r>
              <a:rPr lang="es-ES_tradnl" sz="1200" kern="1200" noProof="0" dirty="0" smtClean="0">
                <a:solidFill>
                  <a:schemeClr val="tx1"/>
                </a:solidFill>
                <a:effectLst/>
                <a:latin typeface="+mn-lt"/>
                <a:ea typeface="+mn-ea"/>
                <a:cs typeface="+mn-cs"/>
              </a:rPr>
              <a:t> </a:t>
            </a:r>
            <a:r>
              <a:rPr lang="es-ES" sz="1200" kern="1200" noProof="0" dirty="0" smtClean="0">
                <a:solidFill>
                  <a:schemeClr val="tx1"/>
                </a:solidFill>
                <a:effectLst/>
                <a:latin typeface="+mn-lt"/>
                <a:ea typeface="+mn-ea"/>
                <a:cs typeface="+mn-cs"/>
              </a:rPr>
              <a:t>Si los oficiales entran a su casa (con o sin una orden judicial válida), infórmeles si hay niños, ancianos o enfermos en la casa. Si entran sin una orden válida, diga que usted no lo consiente. Ponga mucha atención. Después que se hayan ido escriba detalladamente lo que sucedió. Incluya el tipo de oficiales, sus nombres, números de placas y la información de contacto de testigos.</a:t>
            </a:r>
            <a:r>
              <a:rPr lang="es-ES_tradnl" sz="1200" kern="1200" noProof="0" dirty="0" smtClean="0">
                <a:solidFill>
                  <a:schemeClr val="tx1"/>
                </a:solidFill>
                <a:effectLst/>
                <a:latin typeface="+mn-lt"/>
                <a:ea typeface="+mn-ea"/>
                <a:cs typeface="+mn-cs"/>
              </a:rPr>
              <a:t> </a:t>
            </a:r>
          </a:p>
          <a:p>
            <a:endParaRPr lang="es-ES_tradnl" sz="1200" kern="1200" noProof="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IMPORTANT:</a:t>
            </a:r>
            <a:r>
              <a:rPr lang="en-US" sz="1200" kern="1200" dirty="0" smtClean="0">
                <a:solidFill>
                  <a:schemeClr val="tx1"/>
                </a:solidFill>
                <a:effectLst/>
                <a:latin typeface="+mn-lt"/>
                <a:ea typeface="+mn-ea"/>
                <a:cs typeface="+mn-cs"/>
              </a:rPr>
              <a:t> Warrants may look different depending on your state or location. We will go through examples of the different types of warrants now.</a:t>
            </a:r>
            <a:r>
              <a:rPr lang="en-US" sz="1200" kern="1200" baseline="0" dirty="0" smtClean="0">
                <a:solidFill>
                  <a:schemeClr val="tx1"/>
                </a:solidFill>
                <a:effectLst/>
                <a:latin typeface="+mn-lt"/>
                <a:ea typeface="+mn-ea"/>
                <a:cs typeface="+mn-cs"/>
              </a:rPr>
              <a:t> Remember, what is important is that the warrant contains the information necessary to make it valid. </a:t>
            </a:r>
          </a:p>
          <a:p>
            <a:endParaRPr lang="en-US" sz="1200" kern="1200" baseline="0" dirty="0" smtClean="0">
              <a:solidFill>
                <a:schemeClr val="tx1"/>
              </a:solidFill>
              <a:effectLst/>
              <a:latin typeface="+mn-lt"/>
              <a:ea typeface="+mn-ea"/>
              <a:cs typeface="+mn-cs"/>
            </a:endParaRPr>
          </a:p>
          <a:p>
            <a:r>
              <a:rPr lang="es-ES_tradnl" sz="1200" b="1" kern="1200" noProof="0" dirty="0" smtClean="0">
                <a:solidFill>
                  <a:schemeClr val="tx1"/>
                </a:solidFill>
                <a:effectLst/>
                <a:latin typeface="+mn-lt"/>
                <a:ea typeface="+mn-ea"/>
                <a:cs typeface="+mn-cs"/>
              </a:rPr>
              <a:t>IMPORTANTE</a:t>
            </a:r>
            <a:r>
              <a:rPr lang="es-ES_tradnl" sz="1200" kern="1200" noProof="0" dirty="0" smtClean="0">
                <a:solidFill>
                  <a:schemeClr val="tx1"/>
                </a:solidFill>
                <a:effectLst/>
                <a:latin typeface="+mn-lt"/>
                <a:ea typeface="+mn-ea"/>
                <a:cs typeface="+mn-cs"/>
              </a:rPr>
              <a:t>: Las órdenes judiciales podrían verse distintas dependiendo del estado o la ubicación suya. Ahora revisaremos ejemplos de distintos tipos de órdenes judiciales. Recuerde: lo importante es que la orden contenga la información necesaria para hacerla válida.</a:t>
            </a:r>
          </a:p>
          <a:p>
            <a:endParaRPr lang="en-US" dirty="0"/>
          </a:p>
        </p:txBody>
      </p:sp>
      <p:sp>
        <p:nvSpPr>
          <p:cNvPr id="4" name="Slide Number Placeholder 3"/>
          <p:cNvSpPr>
            <a:spLocks noGrp="1"/>
          </p:cNvSpPr>
          <p:nvPr>
            <p:ph type="sldNum" sz="quarter" idx="10"/>
          </p:nvPr>
        </p:nvSpPr>
        <p:spPr/>
        <p:txBody>
          <a:bodyPr/>
          <a:lstStyle/>
          <a:p>
            <a:fld id="{9BF37D78-333A-4B48-898D-095C2D8F6EA1}" type="slidenum">
              <a:rPr lang="en-US" smtClean="0"/>
              <a:t>5</a:t>
            </a:fld>
            <a:endParaRPr lang="en-US"/>
          </a:p>
        </p:txBody>
      </p:sp>
    </p:spTree>
    <p:extLst>
      <p:ext uri="{BB962C8B-B14F-4D97-AF65-F5344CB8AC3E}">
        <p14:creationId xmlns:p14="http://schemas.microsoft.com/office/powerpoint/2010/main" val="1611897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TO INSTRUCTORS:</a:t>
            </a:r>
            <a:r>
              <a:rPr lang="en-US" b="1" baseline="0" dirty="0" smtClean="0"/>
              <a:t> Have attendees look at sample warrants to review. </a:t>
            </a:r>
          </a:p>
          <a:p>
            <a:r>
              <a:rPr lang="en-US" sz="1200" u="sng" kern="1200" dirty="0" smtClean="0">
                <a:solidFill>
                  <a:schemeClr val="tx1"/>
                </a:solidFill>
                <a:effectLst/>
                <a:latin typeface="+mn-lt"/>
                <a:ea typeface="+mn-ea"/>
                <a:cs typeface="+mn-cs"/>
              </a:rPr>
              <a:t>A valid search warrant: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be signed by a judge, justice or the peace or magistrate.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state the address of the home to be searched.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state in detail the area to be searched. In some cases, search warrants may be many pages long describing locations to be searched.</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_tradnl" b="1" baseline="0" noProof="0" dirty="0" smtClean="0"/>
              <a:t>NOTA A LOS INSTRUCTORES: Dirija a los asistentes a examinar las muestras de las órdenes.</a:t>
            </a:r>
          </a:p>
          <a:p>
            <a:pPr marL="0" lvl="0" indent="0">
              <a:buFont typeface="Arial" panose="020B0604020202020204" pitchFamily="34" charset="0"/>
              <a:buNone/>
            </a:pPr>
            <a:r>
              <a:rPr lang="es-ES_tradnl" sz="1200" u="sng" kern="1200" noProof="0" dirty="0" smtClean="0">
                <a:solidFill>
                  <a:schemeClr val="tx1"/>
                </a:solidFill>
                <a:effectLst/>
                <a:latin typeface="+mn-lt"/>
                <a:ea typeface="+mn-ea"/>
                <a:cs typeface="+mn-cs"/>
              </a:rPr>
              <a:t>Una orden de registro válida:</a:t>
            </a:r>
            <a:endParaRPr lang="es-ES_tradnl" sz="1200" kern="1200" noProof="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kern="1200" noProof="0" dirty="0" smtClean="0">
                <a:solidFill>
                  <a:schemeClr val="tx1"/>
                </a:solidFill>
                <a:effectLst/>
                <a:latin typeface="+mn-lt"/>
                <a:ea typeface="+mn-ea"/>
                <a:cs typeface="+mn-cs"/>
              </a:rPr>
              <a:t>• Tiene que estar firmada por un juez, juez de la paz o magistrado. </a:t>
            </a:r>
          </a:p>
          <a:p>
            <a:pPr marL="0" lvl="0" indent="0">
              <a:buFont typeface="Arial" panose="020B0604020202020204" pitchFamily="34" charset="0"/>
              <a:buNone/>
            </a:pPr>
            <a:r>
              <a:rPr lang="es-ES_tradnl" sz="1200" kern="1200" noProof="0" dirty="0" smtClean="0">
                <a:solidFill>
                  <a:schemeClr val="tx1"/>
                </a:solidFill>
                <a:effectLst/>
                <a:latin typeface="+mn-lt"/>
                <a:ea typeface="+mn-ea"/>
                <a:cs typeface="+mn-cs"/>
              </a:rPr>
              <a:t>• Tiene que declarar la dirección del hogar a ser registrado. </a:t>
            </a:r>
          </a:p>
          <a:p>
            <a:pPr marL="0" lvl="0" indent="0">
              <a:buFont typeface="Arial" panose="020B0604020202020204" pitchFamily="34" charset="0"/>
              <a:buNone/>
            </a:pPr>
            <a:r>
              <a:rPr lang="es-ES_tradnl" sz="1200" kern="1200" noProof="0" dirty="0" smtClean="0">
                <a:solidFill>
                  <a:schemeClr val="tx1"/>
                </a:solidFill>
                <a:effectLst/>
                <a:latin typeface="+mn-lt"/>
                <a:ea typeface="+mn-ea"/>
                <a:cs typeface="+mn-cs"/>
              </a:rPr>
              <a:t>• Tiene que describir en detalle el área a ser registrada. En algunos casos las órdenes de registro podrían tener muchas páginas describiendo las localizaciones a ser registradas.</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NOTE TO INSTRUCTORS:</a:t>
            </a:r>
            <a:r>
              <a:rPr lang="en-US" sz="1200" b="1" kern="1200" baseline="0" dirty="0" smtClean="0">
                <a:solidFill>
                  <a:schemeClr val="tx1"/>
                </a:solidFill>
                <a:effectLst/>
                <a:latin typeface="+mn-lt"/>
                <a:ea typeface="+mn-ea"/>
                <a:cs typeface="+mn-cs"/>
              </a:rPr>
              <a:t> The sample search warrant in the packet is just a first page. You will see that the first page states that there are multiple pages.  </a:t>
            </a:r>
            <a:endParaRPr lang="en-US"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officer does not have a valid warrant you can say, “This is not a valid warrant. You may not enter my home. Please leave.”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officer has a valid warrant, you must allow them to enter your home. When they enter your home say “I do not consent to you searching my home.” This should limit where they are allowed to search.</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Observe where the officers search. Observe if they search in areas they do not have permission to search in the warrant. Repeat that you do not consent to the search. If an officer takes any of your property, ask for a receipt.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A valid arrest warrant:</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be signed by a judge, justice of</a:t>
            </a:r>
            <a:r>
              <a:rPr lang="en-US" sz="1200" kern="1200" baseline="0" dirty="0" smtClean="0">
                <a:solidFill>
                  <a:schemeClr val="tx1"/>
                </a:solidFill>
                <a:effectLst/>
                <a:latin typeface="+mn-lt"/>
                <a:ea typeface="+mn-ea"/>
                <a:cs typeface="+mn-cs"/>
              </a:rPr>
              <a:t> the peace</a:t>
            </a:r>
            <a:r>
              <a:rPr lang="en-US" sz="1200" kern="1200" dirty="0" smtClean="0">
                <a:solidFill>
                  <a:schemeClr val="tx1"/>
                </a:solidFill>
                <a:effectLst/>
                <a:latin typeface="+mn-lt"/>
                <a:ea typeface="+mn-ea"/>
                <a:cs typeface="+mn-cs"/>
              </a:rPr>
              <a:t> or magistrate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state the name of the person to be arrested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Must describe the person to be arrested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officer does not have a valid warrant you can say, “This is not a valid warrant. You may not enter my home. Please leave.”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 officer has a valid arrest warrant and the person named in the warrant is home, that person should go outside to meet the officer. Close the door behind them. If the person named in the warrant is not home, tell the officer that the person is not there and do not open the door.</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b="1" baseline="0" noProof="0" dirty="0" smtClean="0"/>
              <a:t>NOTA A LOS INSTRUCTORES: </a:t>
            </a:r>
            <a:endParaRPr lang="es-ES_tradnl" sz="1200"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La muestra de orden judicial</a:t>
            </a:r>
            <a:r>
              <a:rPr lang="es-ES_tradnl" sz="1200" kern="1200" baseline="0" dirty="0" smtClean="0">
                <a:solidFill>
                  <a:schemeClr val="tx1"/>
                </a:solidFill>
                <a:effectLst/>
                <a:latin typeface="+mn-lt"/>
                <a:ea typeface="+mn-ea"/>
                <a:cs typeface="+mn-cs"/>
              </a:rPr>
              <a:t> que está en el paquete es solo una primera página. Ustedes verán que la primera página dice que hay múltiples páginas.</a:t>
            </a: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Si el oficial no tiene una orden judicial válida usted puede decir: </a:t>
            </a:r>
            <a:r>
              <a:rPr lang="es-ES_tradnl" sz="1200" b="1" kern="1200" dirty="0" smtClean="0">
                <a:solidFill>
                  <a:schemeClr val="tx1"/>
                </a:solidFill>
                <a:effectLst/>
                <a:latin typeface="+mn-lt"/>
                <a:ea typeface="+mn-ea"/>
                <a:cs typeface="+mn-cs"/>
              </a:rPr>
              <a:t>“Esta no es una orden válida. Usted no puede entrar a mi casa. Por favor, váyase”. – Practique</a:t>
            </a:r>
            <a:r>
              <a:rPr lang="es-ES_tradnl" sz="1200" b="1" kern="1200" baseline="0" dirty="0" smtClean="0">
                <a:solidFill>
                  <a:schemeClr val="tx1"/>
                </a:solidFill>
                <a:effectLst/>
                <a:latin typeface="+mn-lt"/>
                <a:ea typeface="+mn-ea"/>
                <a:cs typeface="+mn-cs"/>
              </a:rPr>
              <a:t> diciendo: “I DO NOT CONSENT TO YOU SEARCHING MY HOME.”</a:t>
            </a:r>
            <a:endParaRPr lang="es-ES_tradnl" sz="1200" b="1"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Si el oficial tiene una orden judicial válida usted tiene que dejarlos entrar a su casa. Cuando entren diga: “no consiento a que usted registre mi casa”. Esto debe limitarlos a donde se les permite registrar.</a:t>
            </a: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Observe dónde registran los oficiales. Observe si registran en áreas no enumeradas en la orden. Repita que usted no consiente el registro. Si un oficial toma algún artículo de propiedad suya, pídale un recibo.</a:t>
            </a:r>
          </a:p>
          <a:p>
            <a:pPr marL="0" lvl="0" indent="0">
              <a:buFont typeface="Arial" panose="020B0604020202020204" pitchFamily="34" charset="0"/>
              <a:buNone/>
            </a:pPr>
            <a:endParaRPr lang="es-ES_tradnl" sz="1200"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u="sng" kern="1200" dirty="0" smtClean="0">
                <a:solidFill>
                  <a:schemeClr val="tx1"/>
                </a:solidFill>
                <a:effectLst/>
                <a:latin typeface="+mn-lt"/>
                <a:ea typeface="+mn-ea"/>
                <a:cs typeface="+mn-cs"/>
              </a:rPr>
              <a:t>Una orden de arresto válida:</a:t>
            </a:r>
          </a:p>
          <a:p>
            <a:pPr marL="0" lvl="0" indent="0">
              <a:buFont typeface="Arial" panose="020B0604020202020204" pitchFamily="34" charset="0"/>
              <a:buNone/>
            </a:pPr>
            <a:endParaRPr lang="es-ES_tradnl" sz="1200"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Tiene que estar firmada por un juez, juez de la paz o magistrado.</a:t>
            </a: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Tiene que declarar el nombre de la persona a ser arrestada.</a:t>
            </a: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Tiene que describir la persona a ser arrestada.</a:t>
            </a: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Si el oficial no tiene una orden judicial válida usted puede decir: “Esta no es una orden válida. Usted no puede entrar. Por favor, váyase”.</a:t>
            </a:r>
          </a:p>
          <a:p>
            <a:pPr marL="0" lvl="0" indent="0">
              <a:buFont typeface="Arial" panose="020B0604020202020204" pitchFamily="34" charset="0"/>
              <a:buNone/>
            </a:pPr>
            <a:r>
              <a:rPr lang="es-ES_tradnl" sz="1200" kern="1200" dirty="0" smtClean="0">
                <a:solidFill>
                  <a:schemeClr val="tx1"/>
                </a:solidFill>
                <a:effectLst/>
                <a:latin typeface="+mn-lt"/>
                <a:ea typeface="+mn-ea"/>
                <a:cs typeface="+mn-cs"/>
              </a:rPr>
              <a:t>• Si el oficial tiene una orden de arresto y la persona nombrada en la orden está allí, esa persona debe salir a encontrarse con el oficial. Cierre la puerta cuando salgan. Si la persona nombrada en la orden no está en casa, dígale al oficial que la persona no está allí y no abra la puerta.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37D78-333A-4B48-898D-095C2D8F6EA1}" type="slidenum">
              <a:rPr lang="en-US" smtClean="0"/>
              <a:t>6</a:t>
            </a:fld>
            <a:endParaRPr lang="en-US"/>
          </a:p>
        </p:txBody>
      </p:sp>
    </p:spTree>
    <p:extLst>
      <p:ext uri="{BB962C8B-B14F-4D97-AF65-F5344CB8AC3E}">
        <p14:creationId xmlns:p14="http://schemas.microsoft.com/office/powerpoint/2010/main" val="3319626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warrant of removal or deportation (an immigration warrant) DOES NOT give an officer the right to enter your home. Say, “You do not have the right to enter my home with this warrant. Please leave.” </a:t>
            </a:r>
          </a:p>
          <a:p>
            <a:endParaRPr lang="en-US" dirty="0" smtClean="0"/>
          </a:p>
          <a:p>
            <a:r>
              <a:rPr lang="es-ES" noProof="0" dirty="0" smtClean="0"/>
              <a:t>Una orden de remoción o deportación (orden de inmigración) NO le da al oficial derecho a entrar a su casa. Diga: “Usted no tiene derecho a entrar con esta orden. Por favor váyase”. (“</a:t>
            </a:r>
            <a:r>
              <a:rPr lang="es-ES" noProof="0" dirty="0" err="1" smtClean="0"/>
              <a:t>You</a:t>
            </a:r>
            <a:r>
              <a:rPr lang="es-ES" noProof="0" dirty="0" smtClean="0"/>
              <a:t> do </a:t>
            </a:r>
            <a:r>
              <a:rPr lang="es-ES" noProof="0" dirty="0" err="1" smtClean="0"/>
              <a:t>not</a:t>
            </a:r>
            <a:r>
              <a:rPr lang="es-ES" noProof="0" dirty="0" smtClean="0"/>
              <a:t> </a:t>
            </a:r>
            <a:r>
              <a:rPr lang="es-ES" noProof="0" dirty="0" err="1" smtClean="0"/>
              <a:t>have</a:t>
            </a:r>
            <a:r>
              <a:rPr lang="es-ES" noProof="0" dirty="0" smtClean="0"/>
              <a:t> </a:t>
            </a:r>
            <a:r>
              <a:rPr lang="es-ES" noProof="0" dirty="0" err="1" smtClean="0"/>
              <a:t>the</a:t>
            </a:r>
            <a:r>
              <a:rPr lang="es-ES" noProof="0" dirty="0" smtClean="0"/>
              <a:t> </a:t>
            </a:r>
            <a:r>
              <a:rPr lang="es-ES" noProof="0" dirty="0" err="1" smtClean="0"/>
              <a:t>right</a:t>
            </a:r>
            <a:r>
              <a:rPr lang="es-ES" noProof="0" dirty="0" smtClean="0"/>
              <a:t> to </a:t>
            </a:r>
            <a:r>
              <a:rPr lang="es-ES" noProof="0" dirty="0" err="1" smtClean="0"/>
              <a:t>enter</a:t>
            </a:r>
            <a:r>
              <a:rPr lang="es-ES" noProof="0" dirty="0" smtClean="0"/>
              <a:t> </a:t>
            </a:r>
            <a:r>
              <a:rPr lang="es-ES" noProof="0" dirty="0" err="1" smtClean="0"/>
              <a:t>with</a:t>
            </a:r>
            <a:r>
              <a:rPr lang="es-ES" noProof="0" dirty="0" smtClean="0"/>
              <a:t> </a:t>
            </a:r>
            <a:r>
              <a:rPr lang="es-ES" noProof="0" dirty="0" err="1" smtClean="0"/>
              <a:t>this</a:t>
            </a:r>
            <a:r>
              <a:rPr lang="es-ES" noProof="0" dirty="0" smtClean="0"/>
              <a:t> warrant. </a:t>
            </a:r>
            <a:r>
              <a:rPr lang="es-ES" noProof="0" dirty="0" err="1" smtClean="0"/>
              <a:t>Please</a:t>
            </a:r>
            <a:r>
              <a:rPr lang="es-ES" noProof="0" dirty="0" smtClean="0"/>
              <a:t> </a:t>
            </a:r>
            <a:r>
              <a:rPr lang="es-ES" noProof="0" dirty="0" err="1" smtClean="0"/>
              <a:t>leave</a:t>
            </a:r>
            <a:r>
              <a:rPr lang="es-ES" noProof="0" dirty="0" smtClean="0"/>
              <a:t>.”)</a:t>
            </a:r>
            <a:endParaRPr lang="es-ES_tradnl" noProof="0" dirty="0"/>
          </a:p>
        </p:txBody>
      </p:sp>
      <p:sp>
        <p:nvSpPr>
          <p:cNvPr id="4" name="Slide Number Placeholder 3"/>
          <p:cNvSpPr>
            <a:spLocks noGrp="1"/>
          </p:cNvSpPr>
          <p:nvPr>
            <p:ph type="sldNum" sz="quarter" idx="10"/>
          </p:nvPr>
        </p:nvSpPr>
        <p:spPr/>
        <p:txBody>
          <a:bodyPr/>
          <a:lstStyle/>
          <a:p>
            <a:fld id="{9BF37D78-333A-4B48-898D-095C2D8F6EA1}" type="slidenum">
              <a:rPr lang="en-US" smtClean="0"/>
              <a:t>7</a:t>
            </a:fld>
            <a:endParaRPr lang="en-US"/>
          </a:p>
        </p:txBody>
      </p:sp>
    </p:spTree>
    <p:extLst>
      <p:ext uri="{BB962C8B-B14F-4D97-AF65-F5344CB8AC3E}">
        <p14:creationId xmlns:p14="http://schemas.microsoft.com/office/powerpoint/2010/main" val="161793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If the officer enters your home (with or without a valid warrant) inform them if there are children, elderly, or sick people in the house.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Say that you do not consent</a:t>
            </a:r>
            <a:r>
              <a:rPr lang="en-US" sz="1200" kern="1200" baseline="0" dirty="0" smtClean="0">
                <a:solidFill>
                  <a:schemeClr val="tx1"/>
                </a:solidFill>
                <a:effectLst/>
                <a:latin typeface="+mn-lt"/>
                <a:ea typeface="+mn-ea"/>
                <a:cs typeface="+mn-cs"/>
              </a:rPr>
              <a:t> (you can say this even if they have a valid warrant but it is essential to say this if they do not have a warrant or if they do not have a valid warrant)</a:t>
            </a:r>
            <a:r>
              <a:rPr lang="en-US"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Pay close attention to everything that happens. After they have left, write down exactly what happened in as much detail as possible. Include the type of officers (for example, immigration officers or the police), their names, badge numbers, and the names and contact information of anyone who witnessed what happened.</a:t>
            </a:r>
          </a:p>
          <a:p>
            <a:endParaRPr lang="en-US" dirty="0" smtClean="0"/>
          </a:p>
          <a:p>
            <a:pPr marL="171450" indent="-171450">
              <a:buFont typeface="Arial"/>
              <a:buChar char="•"/>
            </a:pPr>
            <a:r>
              <a:rPr lang="es-ES_tradnl" noProof="0" dirty="0" smtClean="0"/>
              <a:t>Si los oficiales entran a su casa (con o sin una orden judicial válida), infórmeles si hay niños, ancianos o enfermos en la casa. </a:t>
            </a:r>
          </a:p>
          <a:p>
            <a:pPr marL="171450" indent="-171450">
              <a:buFont typeface="Arial"/>
              <a:buChar char="•"/>
            </a:pPr>
            <a:r>
              <a:rPr lang="es-ES_tradnl" noProof="0" dirty="0" smtClean="0"/>
              <a:t>Diga que usted no lo consiente (puede decir esto aunque tengan una orden judicial válida, pero es esencial que usted diga esto si ellos no tienen una orden o si no tienen una orden válida). </a:t>
            </a:r>
          </a:p>
          <a:p>
            <a:pPr marL="171450" indent="-171450">
              <a:buFont typeface="Arial"/>
              <a:buChar char="•"/>
            </a:pPr>
            <a:r>
              <a:rPr lang="es-ES_tradnl" noProof="0" dirty="0" smtClean="0"/>
              <a:t>Ponga mucha atención a todo lo que suceda. Después que se hayan ido escriba exactamente lo que sucedió con tanto detalle como pueda. Incluya el tipo de oficiales, sus nombres e</a:t>
            </a:r>
            <a:r>
              <a:rPr lang="es-ES_tradnl" baseline="0" noProof="0" dirty="0" smtClean="0"/>
              <a:t> </a:t>
            </a:r>
            <a:r>
              <a:rPr lang="es-ES_tradnl" noProof="0" dirty="0" smtClean="0"/>
              <a:t>información de contacto cualquiera que haya sido testigo.</a:t>
            </a:r>
          </a:p>
        </p:txBody>
      </p:sp>
      <p:sp>
        <p:nvSpPr>
          <p:cNvPr id="4" name="Slide Number Placeholder 3"/>
          <p:cNvSpPr>
            <a:spLocks noGrp="1"/>
          </p:cNvSpPr>
          <p:nvPr>
            <p:ph type="sldNum" sz="quarter" idx="10"/>
          </p:nvPr>
        </p:nvSpPr>
        <p:spPr/>
        <p:txBody>
          <a:bodyPr/>
          <a:lstStyle/>
          <a:p>
            <a:fld id="{9BF37D78-333A-4B48-898D-095C2D8F6EA1}" type="slidenum">
              <a:rPr lang="en-US" smtClean="0"/>
              <a:t>8</a:t>
            </a:fld>
            <a:endParaRPr lang="en-US"/>
          </a:p>
        </p:txBody>
      </p:sp>
    </p:spTree>
    <p:extLst>
      <p:ext uri="{BB962C8B-B14F-4D97-AF65-F5344CB8AC3E}">
        <p14:creationId xmlns:p14="http://schemas.microsoft.com/office/powerpoint/2010/main" val="374375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you need to know: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 not run if you see immigration officers or the police approaching you.</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Just like at home, if you are stopped on the street or in a public area, you have the right to remain silent and not answer questions.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some states, the law says that you must tell the police your name if they ask.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s-ES_tradnl" sz="1200" b="1" kern="1200" noProof="0" dirty="0" smtClean="0">
                <a:solidFill>
                  <a:schemeClr val="tx1"/>
                </a:solidFill>
                <a:effectLst/>
                <a:latin typeface="+mn-lt"/>
                <a:ea typeface="+mn-ea"/>
                <a:cs typeface="+mn-cs"/>
              </a:rPr>
              <a:t>Lo que usted necesita saber:</a:t>
            </a: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No corra si usted ve oficiales de inmigración o la policía acercándosele.</a:t>
            </a: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Si lo detienen en la calle o área pública, usted tiene derecho a permanecer callado y no contestar preguntas. </a:t>
            </a:r>
          </a:p>
          <a:p>
            <a:pPr marL="171450" lvl="0" indent="-171450">
              <a:buFont typeface="Arial" panose="020B0604020202020204" pitchFamily="34" charset="0"/>
              <a:buChar char="•"/>
            </a:pPr>
            <a:r>
              <a:rPr lang="es-ES" sz="1200" kern="1200" noProof="0" dirty="0" smtClean="0">
                <a:solidFill>
                  <a:schemeClr val="tx1"/>
                </a:solidFill>
                <a:effectLst/>
                <a:latin typeface="+mn-lt"/>
                <a:ea typeface="+mn-ea"/>
                <a:cs typeface="+mn-cs"/>
              </a:rPr>
              <a:t>En algunos estados las leyes dicen que usted tiene que decirle su nombre a la policía si ellos le preguntan. </a:t>
            </a:r>
          </a:p>
          <a:p>
            <a:pPr marL="171450" lvl="0" indent="-171450">
              <a:buFont typeface="Arial" panose="020B0604020202020204" pitchFamily="34" charset="0"/>
              <a:buChar char="•"/>
            </a:pPr>
            <a:endParaRPr lang="en-US" sz="1200" i="1" kern="1200" dirty="0" smtClean="0">
              <a:solidFill>
                <a:schemeClr val="tx1"/>
              </a:solidFill>
              <a:effectLst/>
              <a:latin typeface="+mn-lt"/>
              <a:ea typeface="+mn-ea"/>
              <a:cs typeface="+mn-cs"/>
            </a:endParaRPr>
          </a:p>
          <a:p>
            <a:pPr lvl="0"/>
            <a:r>
              <a:rPr lang="en-US" sz="1200" b="1" i="0" kern="1200" dirty="0" smtClean="0">
                <a:solidFill>
                  <a:schemeClr val="tx1"/>
                </a:solidFill>
                <a:effectLst/>
                <a:latin typeface="+mn-lt"/>
                <a:ea typeface="+mn-ea"/>
                <a:cs typeface="+mn-cs"/>
              </a:rPr>
              <a:t>NOTE</a:t>
            </a:r>
            <a:r>
              <a:rPr lang="en-US" sz="1200" b="1" i="0" kern="1200" baseline="0" dirty="0" smtClean="0">
                <a:solidFill>
                  <a:schemeClr val="tx1"/>
                </a:solidFill>
                <a:effectLst/>
                <a:latin typeface="+mn-lt"/>
                <a:ea typeface="+mn-ea"/>
                <a:cs typeface="+mn-cs"/>
              </a:rPr>
              <a:t> TO INSTRUCTORS: Look up the law in your state prior to the presentation. These laws are typically known as “stop and identify statutes.” </a:t>
            </a:r>
            <a:endParaRPr lang="en-US" sz="1200" b="1" i="0" kern="1200" dirty="0" smtClean="0">
              <a:solidFill>
                <a:schemeClr val="tx1"/>
              </a:solidFill>
              <a:effectLst/>
              <a:latin typeface="+mn-lt"/>
              <a:ea typeface="+mn-ea"/>
              <a:cs typeface="+mn-cs"/>
            </a:endParaRPr>
          </a:p>
          <a:p>
            <a:pPr lvl="0"/>
            <a:endParaRPr lang="en-US" sz="1200" i="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general, an officer needs a warrant to arrest you. In some situations you could be arrested if the officer has evidence you do not have legal status or if you have committed a crime.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some situations, officers have the right to search you to make sure you are not carrying weapons or illegal materials. Do not resist this inspection.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are in an airport or near the United States border, you may be questioned or detained without a warrant. You still have the right to remain silent.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past, immigration officers would not stop or detain people in certain public places, including schools hospitals, places of worship, funerals, weddings, public religious ceremonies, public demonstrations (march, rally, parade). This may change in the future. Also remember that you could be stopped on your way to or from these places.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s-ES_tradnl" sz="1200" b="1" i="0" kern="1200" noProof="0" dirty="0" smtClean="0">
                <a:solidFill>
                  <a:schemeClr val="tx1"/>
                </a:solidFill>
                <a:effectLst/>
                <a:latin typeface="+mn-lt"/>
                <a:ea typeface="+mn-ea"/>
                <a:cs typeface="+mn-cs"/>
              </a:rPr>
              <a:t>NOTA</a:t>
            </a:r>
            <a:r>
              <a:rPr lang="es-ES_tradnl" sz="1200" b="1" i="0" kern="1200" baseline="0" noProof="0" dirty="0" smtClean="0">
                <a:solidFill>
                  <a:schemeClr val="tx1"/>
                </a:solidFill>
                <a:effectLst/>
                <a:latin typeface="+mn-lt"/>
                <a:ea typeface="+mn-ea"/>
                <a:cs typeface="+mn-cs"/>
              </a:rPr>
              <a:t> A INSTRUCTORES: Busquen la ley en sus estados antes de la presentación. Estas leyes se conocen comúnmente como “leyes de detención e identificación”. </a:t>
            </a:r>
          </a:p>
          <a:p>
            <a:endParaRPr lang="es-ES_tradnl" sz="1200" b="1" i="0" kern="1200" baseline="0" noProof="0" dirty="0" smtClean="0">
              <a:solidFill>
                <a:schemeClr val="tx1"/>
              </a:solidFill>
              <a:effectLst/>
              <a:latin typeface="+mn-lt"/>
              <a:ea typeface="+mn-ea"/>
              <a:cs typeface="+mn-cs"/>
            </a:endParaRPr>
          </a:p>
          <a:p>
            <a:r>
              <a:rPr lang="es-ES" sz="1200" b="0" i="0" kern="1200" baseline="0" noProof="0" dirty="0" smtClean="0">
                <a:solidFill>
                  <a:schemeClr val="tx1"/>
                </a:solidFill>
                <a:effectLst/>
                <a:latin typeface="+mn-lt"/>
                <a:ea typeface="+mn-ea"/>
                <a:cs typeface="+mn-cs"/>
              </a:rPr>
              <a:t>• En general un oficial necesita una orden judicial para arrestarlo. En algunas situaciones usted podría ser arrestado si el oficial tiene evidencia de que usted no tiene estado legal o si usted ha cometido un delito. </a:t>
            </a:r>
          </a:p>
          <a:p>
            <a:r>
              <a:rPr lang="es-ES" sz="1200" b="0" i="0" kern="1200" baseline="0" noProof="0" dirty="0" smtClean="0">
                <a:solidFill>
                  <a:schemeClr val="tx1"/>
                </a:solidFill>
                <a:effectLst/>
                <a:latin typeface="+mn-lt"/>
                <a:ea typeface="+mn-ea"/>
                <a:cs typeface="+mn-cs"/>
              </a:rPr>
              <a:t>• En algunas situaciones los oficiales tienen derecho a registrarlo para verificar que usted no lleva consigo armas o materiales ilegales. No se resista ni responda peleando. </a:t>
            </a:r>
          </a:p>
          <a:p>
            <a:r>
              <a:rPr lang="es-ES" sz="1200" b="0" i="0" kern="1200" baseline="0" noProof="0" dirty="0" smtClean="0">
                <a:solidFill>
                  <a:schemeClr val="tx1"/>
                </a:solidFill>
                <a:effectLst/>
                <a:latin typeface="+mn-lt"/>
                <a:ea typeface="+mn-ea"/>
                <a:cs typeface="+mn-cs"/>
              </a:rPr>
              <a:t>• Si está en un aeropuerto o cerca de la frontera estadounidense, usted podría ser interrogado o detenido sin una orden judicial. Aun así usted tiene derecho a permanecer callado.</a:t>
            </a:r>
          </a:p>
          <a:p>
            <a:r>
              <a:rPr lang="es-ES" sz="1200" b="0" i="0" kern="1200" baseline="0" noProof="0" dirty="0" smtClean="0">
                <a:solidFill>
                  <a:schemeClr val="tx1"/>
                </a:solidFill>
                <a:effectLst/>
                <a:latin typeface="+mn-lt"/>
                <a:ea typeface="+mn-ea"/>
                <a:cs typeface="+mn-cs"/>
              </a:rPr>
              <a:t>• En el pasado los oficiales de inmigración no detenían ni arrestaban a personas en ciertos lugares, incluyendo escuelas, hospitales, iglesias, funerales, bodas, ceremonias religiosas públicas o manifestaciones públicas (como una marcha, una protesta o una procesión). Esto podría cambiar en el futuro. También recuerde que usted puede ser detenido de camino hacia o desde estos lugares. </a:t>
            </a:r>
            <a:r>
              <a:rPr lang="es-ES_tradnl" sz="1200" kern="1200" noProof="0" dirty="0" smtClean="0">
                <a:solidFill>
                  <a:schemeClr val="tx1"/>
                </a:solidFill>
                <a:effectLst/>
                <a:latin typeface="+mn-lt"/>
                <a:ea typeface="+mn-ea"/>
                <a:cs typeface="+mn-cs"/>
              </a:rPr>
              <a:t> </a:t>
            </a:r>
          </a:p>
          <a:p>
            <a:endParaRPr lang="es-ES_tradnl" sz="1200" kern="1200" noProof="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to do:</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Before you say anything, INCLUDING YOUR NAME, ask, “Am I free to go?”</a:t>
            </a:r>
          </a:p>
          <a:p>
            <a:r>
              <a:rPr lang="en-US" sz="1200" b="1"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If the officer says yes, walk away slowly. If they say no, do not walk away. Additionally,</a:t>
            </a:r>
            <a:r>
              <a:rPr lang="en-US" sz="1200" kern="1200" baseline="0" dirty="0" smtClean="0">
                <a:solidFill>
                  <a:schemeClr val="tx1"/>
                </a:solidFill>
                <a:effectLst/>
                <a:latin typeface="+mn-lt"/>
                <a:ea typeface="+mn-ea"/>
                <a:cs typeface="+mn-cs"/>
              </a:rPr>
              <a:t> if the officer says no, you may ask them, “Am I under arrest?” If you are not under arrest, walk away slowly. If you are under arrest, do not try to leave.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In some states, the law says that you must tell the police your name if they ask.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Step 4: </a:t>
            </a:r>
            <a:r>
              <a:rPr lang="en-US" sz="1200" kern="1200" dirty="0" smtClean="0">
                <a:solidFill>
                  <a:schemeClr val="tx1"/>
                </a:solidFill>
                <a:effectLst/>
                <a:latin typeface="+mn-lt"/>
                <a:ea typeface="+mn-ea"/>
                <a:cs typeface="+mn-cs"/>
              </a:rPr>
              <a:t>You have the right to remain silent. Do not provide any information about your immigration status, where you were born, or how/when you came to the United States. Do not show any documents from your home country. Say out loud if you wish to remain silent or show the officer your Know Your Rights card.</a:t>
            </a:r>
          </a:p>
          <a:p>
            <a:r>
              <a:rPr lang="en-US" sz="1200" b="1"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If the officer searches you, arrests or detains you, remain calm. Do not resist or fight. If you are searched, say, “I do not consent to this search.” </a:t>
            </a:r>
          </a:p>
          <a:p>
            <a:r>
              <a:rPr lang="en-US" sz="1200" kern="1200" dirty="0" smtClean="0">
                <a:solidFill>
                  <a:schemeClr val="tx1"/>
                </a:solidFill>
                <a:effectLst/>
                <a:latin typeface="+mn-lt"/>
                <a:ea typeface="+mn-ea"/>
                <a:cs typeface="+mn-cs"/>
              </a:rPr>
              <a:t> </a:t>
            </a:r>
          </a:p>
          <a:p>
            <a:r>
              <a:rPr lang="es-ES_tradnl" b="1" noProof="0" dirty="0" smtClean="0"/>
              <a:t>Que debo hacer:</a:t>
            </a:r>
          </a:p>
          <a:p>
            <a:r>
              <a:rPr lang="es-ES_tradnl" b="1" noProof="0" dirty="0" smtClean="0"/>
              <a:t>Paso 1</a:t>
            </a:r>
            <a:r>
              <a:rPr lang="es-ES_tradnl" noProof="0" dirty="0" smtClean="0"/>
              <a:t>: </a:t>
            </a:r>
            <a:r>
              <a:rPr lang="es-ES" noProof="0" dirty="0" smtClean="0"/>
              <a:t>Antes de decir cualquier cosa, INCLUYENDO SU NOMBRE, pregunte: “¿Estoy libre para irme?”. (“Am I free to </a:t>
            </a:r>
            <a:r>
              <a:rPr lang="es-ES" noProof="0" dirty="0" err="1" smtClean="0"/>
              <a:t>go</a:t>
            </a:r>
            <a:r>
              <a:rPr lang="es-ES" noProof="0" dirty="0" smtClean="0"/>
              <a:t>?”)</a:t>
            </a:r>
          </a:p>
          <a:p>
            <a:r>
              <a:rPr lang="es-ES_tradnl" b="1" noProof="0" dirty="0" smtClean="0"/>
              <a:t>Paso 2:</a:t>
            </a:r>
            <a:r>
              <a:rPr lang="es-ES_tradnl" noProof="0" dirty="0" smtClean="0"/>
              <a:t> </a:t>
            </a:r>
            <a:r>
              <a:rPr lang="es-ES" noProof="0" dirty="0" smtClean="0"/>
              <a:t>Si el oficial dice que sí, váyase despacio. Si el oficial dice que no, no se vaya.</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noProof="0" dirty="0" smtClean="0"/>
              <a:t>Paso 3:</a:t>
            </a:r>
            <a:r>
              <a:rPr lang="es-ES_tradnl" noProof="0" dirty="0" smtClean="0"/>
              <a:t> En algunos estados las leyes dicen que usted tiene que decirle su nombre a la policía si ellos le preguntan.</a:t>
            </a:r>
          </a:p>
          <a:p>
            <a:r>
              <a:rPr lang="es-ES_tradnl" b="1" noProof="0" dirty="0" smtClean="0"/>
              <a:t>Paso 4:</a:t>
            </a:r>
            <a:r>
              <a:rPr lang="es-ES_tradnl" noProof="0" dirty="0" smtClean="0"/>
              <a:t> </a:t>
            </a:r>
            <a:r>
              <a:rPr lang="es-ES" noProof="0" dirty="0" smtClean="0"/>
              <a:t>Usted tiene derecho a permanecer callado. No provea ningún tipo de información sobre su estado migratorio, dónde nació ni cómo/cuándo vino a los Estados Unidos. No muestre ningún documento de su país de origen. Diga en voz alta si quiere permanecer callado (“I </a:t>
            </a:r>
            <a:r>
              <a:rPr lang="es-ES" noProof="0" dirty="0" err="1" smtClean="0"/>
              <a:t>choose</a:t>
            </a:r>
            <a:r>
              <a:rPr lang="es-ES" noProof="0" dirty="0" smtClean="0"/>
              <a:t> </a:t>
            </a:r>
            <a:r>
              <a:rPr lang="es-ES" noProof="0" dirty="0" err="1" smtClean="0"/>
              <a:t>not</a:t>
            </a:r>
            <a:r>
              <a:rPr lang="es-ES" noProof="0" dirty="0" smtClean="0"/>
              <a:t> to </a:t>
            </a:r>
            <a:r>
              <a:rPr lang="es-ES" noProof="0" dirty="0" err="1" smtClean="0"/>
              <a:t>answer</a:t>
            </a:r>
            <a:r>
              <a:rPr lang="es-ES" noProof="0" dirty="0" smtClean="0"/>
              <a:t>.”) o muéstrele al oficial su tarjeta de Conozca sus Derechos.</a:t>
            </a:r>
          </a:p>
          <a:p>
            <a:r>
              <a:rPr lang="es-ES_tradnl" b="1" noProof="0" dirty="0" smtClean="0"/>
              <a:t>Paso 5:</a:t>
            </a:r>
            <a:r>
              <a:rPr lang="es-ES_tradnl" noProof="0" dirty="0" smtClean="0"/>
              <a:t> Si el oficial lo registra, lo arresta o lo detiene, manténgase calmado. No se resista ni responda peleando. Si lo registran diga: “No consiento a este registro”. (“I do </a:t>
            </a:r>
            <a:r>
              <a:rPr lang="es-ES_tradnl" noProof="0" dirty="0" err="1" smtClean="0"/>
              <a:t>not</a:t>
            </a:r>
            <a:r>
              <a:rPr lang="es-ES_tradnl" noProof="0" dirty="0" smtClean="0"/>
              <a:t> </a:t>
            </a:r>
            <a:r>
              <a:rPr lang="es-ES_tradnl" noProof="0" dirty="0" err="1" smtClean="0"/>
              <a:t>consent</a:t>
            </a:r>
            <a:r>
              <a:rPr lang="es-ES_tradnl" noProof="0" dirty="0" smtClean="0"/>
              <a:t> to </a:t>
            </a:r>
            <a:r>
              <a:rPr lang="es-ES_tradnl" noProof="0" dirty="0" err="1" smtClean="0"/>
              <a:t>this</a:t>
            </a:r>
            <a:r>
              <a:rPr lang="es-ES_tradnl" noProof="0" dirty="0" smtClean="0"/>
              <a:t> </a:t>
            </a:r>
            <a:r>
              <a:rPr lang="es-ES_tradnl" noProof="0" dirty="0" err="1" smtClean="0"/>
              <a:t>search</a:t>
            </a:r>
            <a:r>
              <a:rPr lang="es-ES_tradnl" noProof="0" dirty="0" smtClean="0"/>
              <a:t>.”)</a:t>
            </a:r>
          </a:p>
        </p:txBody>
      </p:sp>
      <p:sp>
        <p:nvSpPr>
          <p:cNvPr id="4" name="Slide Number Placeholder 3"/>
          <p:cNvSpPr>
            <a:spLocks noGrp="1"/>
          </p:cNvSpPr>
          <p:nvPr>
            <p:ph type="sldNum" sz="quarter" idx="10"/>
          </p:nvPr>
        </p:nvSpPr>
        <p:spPr/>
        <p:txBody>
          <a:bodyPr/>
          <a:lstStyle/>
          <a:p>
            <a:fld id="{9BF37D78-333A-4B48-898D-095C2D8F6EA1}" type="slidenum">
              <a:rPr lang="en-US" smtClean="0"/>
              <a:t>9</a:t>
            </a:fld>
            <a:endParaRPr lang="en-US"/>
          </a:p>
        </p:txBody>
      </p:sp>
    </p:spTree>
    <p:extLst>
      <p:ext uri="{BB962C8B-B14F-4D97-AF65-F5344CB8AC3E}">
        <p14:creationId xmlns:p14="http://schemas.microsoft.com/office/powerpoint/2010/main" val="1768273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Futura PT Heavy" panose="020B0802020204020303"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Futura PT Book"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Futura PT Book" panose="020B0502020204020303" pitchFamily="34" charset="0"/>
              </a:defRPr>
            </a:lvl1pPr>
          </a:lstStyle>
          <a:p>
            <a:fld id="{C3054BC7-B5C5-40FD-8B15-E9B98432E002}" type="datetimeFigureOut">
              <a:rPr lang="en-US" smtClean="0"/>
              <a:pPr/>
              <a:t>2/10/2017</a:t>
            </a:fld>
            <a:endParaRPr lang="en-US" dirty="0"/>
          </a:p>
        </p:txBody>
      </p:sp>
      <p:sp>
        <p:nvSpPr>
          <p:cNvPr id="5" name="Footer Placeholder 4"/>
          <p:cNvSpPr>
            <a:spLocks noGrp="1"/>
          </p:cNvSpPr>
          <p:nvPr>
            <p:ph type="ftr" sz="quarter" idx="11"/>
          </p:nvPr>
        </p:nvSpPr>
        <p:spPr/>
        <p:txBody>
          <a:bodyPr/>
          <a:lstStyle>
            <a:lvl1pPr>
              <a:defRPr>
                <a:latin typeface="Futura PT Book" panose="020B0502020204020303"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Futura PT Book" panose="020B0502020204020303" pitchFamily="34" charset="0"/>
              </a:defRPr>
            </a:lvl1pPr>
          </a:lstStyle>
          <a:p>
            <a:fld id="{F86AC6E8-5ED1-4A56-BC7E-97D6C8D55006}" type="slidenum">
              <a:rPr lang="en-US" smtClean="0"/>
              <a:pPr/>
              <a:t>‹#›</a:t>
            </a:fld>
            <a:endParaRPr lang="en-US" dirty="0"/>
          </a:p>
        </p:txBody>
      </p:sp>
    </p:spTree>
    <p:extLst>
      <p:ext uri="{BB962C8B-B14F-4D97-AF65-F5344CB8AC3E}">
        <p14:creationId xmlns:p14="http://schemas.microsoft.com/office/powerpoint/2010/main" val="4158297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054BC7-B5C5-40FD-8B15-E9B98432E002}"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12154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054BC7-B5C5-40FD-8B15-E9B98432E002}"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241650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054BC7-B5C5-40FD-8B15-E9B98432E002}"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415817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054BC7-B5C5-40FD-8B15-E9B98432E002}"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111862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054BC7-B5C5-40FD-8B15-E9B98432E002}"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170063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054BC7-B5C5-40FD-8B15-E9B98432E002}"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183227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054BC7-B5C5-40FD-8B15-E9B98432E002}"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601825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54BC7-B5C5-40FD-8B15-E9B98432E002}"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3087012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054BC7-B5C5-40FD-8B15-E9B98432E002}"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3907228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054BC7-B5C5-40FD-8B15-E9B98432E002}"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AC6E8-5ED1-4A56-BC7E-97D6C8D55006}" type="slidenum">
              <a:rPr lang="en-US" smtClean="0"/>
              <a:t>‹#›</a:t>
            </a:fld>
            <a:endParaRPr lang="en-US"/>
          </a:p>
        </p:txBody>
      </p:sp>
    </p:spTree>
    <p:extLst>
      <p:ext uri="{BB962C8B-B14F-4D97-AF65-F5344CB8AC3E}">
        <p14:creationId xmlns:p14="http://schemas.microsoft.com/office/powerpoint/2010/main" val="3735372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Futura PT Book" panose="020B0502020204020303" pitchFamily="34" charset="0"/>
              </a:defRPr>
            </a:lvl1pPr>
          </a:lstStyle>
          <a:p>
            <a:fld id="{C3054BC7-B5C5-40FD-8B15-E9B98432E002}" type="datetimeFigureOut">
              <a:rPr lang="en-US" smtClean="0"/>
              <a:pPr/>
              <a:t>2/10/2017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Futura PT Book" panose="020B0502020204020303"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Futura PT Book" panose="020B0502020204020303" pitchFamily="34" charset="0"/>
              </a:defRPr>
            </a:lvl1pPr>
          </a:lstStyle>
          <a:p>
            <a:fld id="{F86AC6E8-5ED1-4A56-BC7E-97D6C8D55006}" type="slidenum">
              <a:rPr lang="en-US" smtClean="0"/>
              <a:pPr/>
              <a:t>‹#›</a:t>
            </a:fld>
            <a:endParaRPr lang="en-US" dirty="0"/>
          </a:p>
        </p:txBody>
      </p:sp>
    </p:spTree>
    <p:extLst>
      <p:ext uri="{BB962C8B-B14F-4D97-AF65-F5344CB8AC3E}">
        <p14:creationId xmlns:p14="http://schemas.microsoft.com/office/powerpoint/2010/main" val="3157661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Futura PT Heavy" panose="020B08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PT Book" panose="020B05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PT Book" panose="020B05020202040203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PT Book" panose="020B05020202040203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PT Book" panose="020B05020202040203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PT Book"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970"/>
          <a:stretch/>
        </p:blipFill>
        <p:spPr bwMode="auto">
          <a:xfrm>
            <a:off x="-1" y="0"/>
            <a:ext cx="9158515"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0" y="4587193"/>
            <a:ext cx="9202994" cy="144950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4479" y="4751247"/>
            <a:ext cx="8894036" cy="1211821"/>
          </a:xfrm>
        </p:spPr>
        <p:txBody>
          <a:bodyPr>
            <a:noAutofit/>
          </a:bodyPr>
          <a:lstStyle/>
          <a:p>
            <a:r>
              <a:rPr lang="es-ES_tradnl" sz="8000" baseline="30000" dirty="0" smtClean="0">
                <a:solidFill>
                  <a:srgbClr val="F18B21"/>
                </a:solidFill>
              </a:rPr>
              <a:t>CONOZCA SUS DERECHOS</a:t>
            </a:r>
            <a:endParaRPr lang="es-ES_tradnl" sz="8000" dirty="0">
              <a:solidFill>
                <a:srgbClr val="F18B21"/>
              </a:solidFill>
            </a:endParaRPr>
          </a:p>
        </p:txBody>
      </p:sp>
      <p:sp>
        <p:nvSpPr>
          <p:cNvPr id="3" name="Subtitle 2"/>
          <p:cNvSpPr>
            <a:spLocks noGrp="1"/>
          </p:cNvSpPr>
          <p:nvPr>
            <p:ph type="subTitle" idx="1"/>
          </p:nvPr>
        </p:nvSpPr>
        <p:spPr>
          <a:xfrm>
            <a:off x="274378" y="5424654"/>
            <a:ext cx="8654238" cy="432573"/>
          </a:xfrm>
        </p:spPr>
        <p:txBody>
          <a:bodyPr>
            <a:noAutofit/>
          </a:bodyPr>
          <a:lstStyle/>
          <a:p>
            <a:r>
              <a:rPr lang="es-ES" sz="2800" i="1" baseline="30000" dirty="0">
                <a:solidFill>
                  <a:srgbClr val="009CA7"/>
                </a:solidFill>
              </a:rPr>
              <a:t>Guía sobre sus derechos en relación a contacto con oficiales de inmigración o la policía</a:t>
            </a:r>
            <a:endParaRPr lang="es-ES_tradnl" sz="2800" dirty="0"/>
          </a:p>
        </p:txBody>
      </p:sp>
    </p:spTree>
    <p:extLst>
      <p:ext uri="{BB962C8B-B14F-4D97-AF65-F5344CB8AC3E}">
        <p14:creationId xmlns:p14="http://schemas.microsoft.com/office/powerpoint/2010/main" val="2455280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938" t="18322" r="35232" b="14371"/>
          <a:stretch/>
        </p:blipFill>
        <p:spPr>
          <a:xfrm flipH="1">
            <a:off x="-1" y="1"/>
            <a:ext cx="9144001" cy="6865256"/>
          </a:xfrm>
          <a:prstGeom prst="rect">
            <a:avLst/>
          </a:prstGeom>
        </p:spPr>
      </p:pic>
      <p:sp>
        <p:nvSpPr>
          <p:cNvPr id="10" name="Rectangle 9"/>
          <p:cNvSpPr/>
          <p:nvPr/>
        </p:nvSpPr>
        <p:spPr>
          <a:xfrm>
            <a:off x="4005943" y="0"/>
            <a:ext cx="5167086" cy="6883060"/>
          </a:xfrm>
          <a:prstGeom prst="rect">
            <a:avLst/>
          </a:prstGeom>
          <a:solidFill>
            <a:srgbClr val="009CA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34760" y="703263"/>
            <a:ext cx="4477815" cy="1325563"/>
          </a:xfrm>
        </p:spPr>
        <p:txBody>
          <a:bodyPr>
            <a:normAutofit fontScale="90000"/>
          </a:bodyPr>
          <a:lstStyle/>
          <a:p>
            <a:r>
              <a:rPr lang="es-ES_tradnl" sz="3600" i="1" dirty="0" smtClean="0">
                <a:solidFill>
                  <a:schemeClr val="bg1"/>
                </a:solidFill>
                <a:latin typeface="Adobe Caslon Pro" panose="0205050205050A020403" pitchFamily="18" charset="0"/>
              </a:rPr>
              <a:t>¿DÓNDE?: </a:t>
            </a:r>
            <a:r>
              <a:rPr lang="es-ES_tradnl" sz="3600" dirty="0" smtClean="0">
                <a:solidFill>
                  <a:schemeClr val="bg1"/>
                </a:solidFill>
                <a:latin typeface="Adobe Caslon Pro" panose="0205050205050A020403" pitchFamily="18" charset="0"/>
              </a:rPr>
              <a:t/>
            </a:r>
            <a:br>
              <a:rPr lang="es-ES_tradnl" sz="3600" dirty="0" smtClean="0">
                <a:solidFill>
                  <a:schemeClr val="bg1"/>
                </a:solidFill>
                <a:latin typeface="Adobe Caslon Pro" panose="0205050205050A020403" pitchFamily="18" charset="0"/>
              </a:rPr>
            </a:br>
            <a:r>
              <a:rPr lang="es-ES_tradnl" dirty="0" smtClean="0">
                <a:solidFill>
                  <a:schemeClr val="bg1"/>
                </a:solidFill>
              </a:rPr>
              <a:t>Su lugar de trabajo</a:t>
            </a:r>
            <a:endParaRPr lang="es-ES_tradnl" dirty="0">
              <a:solidFill>
                <a:schemeClr val="bg1"/>
              </a:solidFill>
            </a:endParaRPr>
          </a:p>
        </p:txBody>
      </p:sp>
      <p:sp>
        <p:nvSpPr>
          <p:cNvPr id="8" name="Content Placeholder 7"/>
          <p:cNvSpPr>
            <a:spLocks noGrp="1"/>
          </p:cNvSpPr>
          <p:nvPr>
            <p:ph idx="1"/>
          </p:nvPr>
        </p:nvSpPr>
        <p:spPr>
          <a:xfrm>
            <a:off x="4505425" y="2028826"/>
            <a:ext cx="4321038" cy="4749346"/>
          </a:xfrm>
        </p:spPr>
        <p:txBody>
          <a:bodyPr>
            <a:normAutofit/>
          </a:bodyPr>
          <a:lstStyle/>
          <a:p>
            <a:r>
              <a:rPr lang="es-ES_tradnl" dirty="0" smtClean="0">
                <a:solidFill>
                  <a:schemeClr val="bg1"/>
                </a:solidFill>
              </a:rPr>
              <a:t>Dos maneras de entrar</a:t>
            </a:r>
          </a:p>
          <a:p>
            <a:pPr lvl="1"/>
            <a:r>
              <a:rPr lang="es-ES_tradnl" dirty="0" smtClean="0">
                <a:solidFill>
                  <a:schemeClr val="bg1"/>
                </a:solidFill>
              </a:rPr>
              <a:t>una orden judicial válida</a:t>
            </a:r>
          </a:p>
          <a:p>
            <a:pPr lvl="1"/>
            <a:r>
              <a:rPr lang="es-ES_tradnl" dirty="0" smtClean="0">
                <a:solidFill>
                  <a:schemeClr val="bg1"/>
                </a:solidFill>
              </a:rPr>
              <a:t>permiso de su patrono</a:t>
            </a:r>
            <a:endParaRPr lang="es-ES_tradnl" dirty="0">
              <a:solidFill>
                <a:schemeClr val="bg1"/>
              </a:solidFill>
            </a:endParaRPr>
          </a:p>
          <a:p>
            <a:pPr marL="228600" lvl="1">
              <a:spcBef>
                <a:spcPts val="1000"/>
              </a:spcBef>
            </a:pPr>
            <a:r>
              <a:rPr lang="es-ES_tradnl" dirty="0">
                <a:solidFill>
                  <a:schemeClr val="bg1"/>
                </a:solidFill>
              </a:rPr>
              <a:t>NO </a:t>
            </a:r>
            <a:r>
              <a:rPr lang="es-ES_tradnl" dirty="0" smtClean="0">
                <a:solidFill>
                  <a:schemeClr val="bg1"/>
                </a:solidFill>
              </a:rPr>
              <a:t>CORRA</a:t>
            </a:r>
          </a:p>
          <a:p>
            <a:r>
              <a:rPr lang="es-ES_tradnl" dirty="0" smtClean="0">
                <a:solidFill>
                  <a:schemeClr val="bg1"/>
                </a:solidFill>
              </a:rPr>
              <a:t>Usted tiene derecho a permanecer callado.</a:t>
            </a:r>
          </a:p>
          <a:p>
            <a:r>
              <a:rPr lang="es-ES_tradnl" dirty="0" smtClean="0">
                <a:solidFill>
                  <a:schemeClr val="bg1"/>
                </a:solidFill>
              </a:rPr>
              <a:t>¡Haga un plan de emergencia en su trabajo!</a:t>
            </a:r>
            <a:endParaRPr lang="es-ES_tradnl" dirty="0">
              <a:solidFill>
                <a:schemeClr val="bg1"/>
              </a:solidFill>
            </a:endParaRPr>
          </a:p>
        </p:txBody>
      </p:sp>
    </p:spTree>
    <p:extLst>
      <p:ext uri="{BB962C8B-B14F-4D97-AF65-F5344CB8AC3E}">
        <p14:creationId xmlns:p14="http://schemas.microsoft.com/office/powerpoint/2010/main" val="3150779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s-ES_tradnl" dirty="0" smtClean="0">
                <a:solidFill>
                  <a:schemeClr val="bg1"/>
                </a:solidFill>
              </a:rPr>
              <a:t>Plan de Emergencia en su Trabajo</a:t>
            </a:r>
            <a:endParaRPr lang="es-ES_tradnl" dirty="0">
              <a:solidFill>
                <a:schemeClr val="bg1"/>
              </a:solidFill>
            </a:endParaRPr>
          </a:p>
        </p:txBody>
      </p:sp>
      <p:sp>
        <p:nvSpPr>
          <p:cNvPr id="8" name="Content Placeholder 7"/>
          <p:cNvSpPr>
            <a:spLocks noGrp="1"/>
          </p:cNvSpPr>
          <p:nvPr>
            <p:ph idx="1"/>
          </p:nvPr>
        </p:nvSpPr>
        <p:spPr/>
        <p:txBody>
          <a:bodyPr/>
          <a:lstStyle/>
          <a:p>
            <a:r>
              <a:rPr lang="es-ES_tradnl" dirty="0" smtClean="0">
                <a:solidFill>
                  <a:schemeClr val="bg1"/>
                </a:solidFill>
              </a:rPr>
              <a:t>Tener un plan le ayudará a protegerse a sí mismo y a sus compañeros de trabajo. </a:t>
            </a:r>
          </a:p>
          <a:p>
            <a:r>
              <a:rPr lang="es-ES_tradnl" dirty="0" smtClean="0">
                <a:solidFill>
                  <a:schemeClr val="bg1"/>
                </a:solidFill>
              </a:rPr>
              <a:t>Asegúrese que todos conocen sus derechos. </a:t>
            </a:r>
          </a:p>
          <a:p>
            <a:r>
              <a:rPr lang="es-ES_tradnl" dirty="0" smtClean="0">
                <a:solidFill>
                  <a:schemeClr val="bg1"/>
                </a:solidFill>
              </a:rPr>
              <a:t>Asegúrese que todos conocen el plan.</a:t>
            </a:r>
          </a:p>
          <a:p>
            <a:r>
              <a:rPr lang="es-ES_tradnl" dirty="0" smtClean="0">
                <a:solidFill>
                  <a:schemeClr val="bg1"/>
                </a:solidFill>
              </a:rPr>
              <a:t>Elijan por lo menos un representante del lugar de trabajo.</a:t>
            </a:r>
          </a:p>
          <a:p>
            <a:r>
              <a:rPr lang="es-ES_tradnl" dirty="0" smtClean="0">
                <a:solidFill>
                  <a:srgbClr val="FFFFFF"/>
                </a:solidFill>
              </a:rPr>
              <a:t>Si usted es miembro de un sindicato, hable con su representante.</a:t>
            </a:r>
            <a:endParaRPr lang="es-ES_tradnl" dirty="0">
              <a:solidFill>
                <a:srgbClr val="FFFFFF"/>
              </a:solidFill>
            </a:endParaRPr>
          </a:p>
        </p:txBody>
      </p:sp>
    </p:spTree>
    <p:extLst>
      <p:ext uri="{BB962C8B-B14F-4D97-AF65-F5344CB8AC3E}">
        <p14:creationId xmlns:p14="http://schemas.microsoft.com/office/powerpoint/2010/main" val="1229905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2532" t="19870" r="16229"/>
          <a:stretch/>
        </p:blipFill>
        <p:spPr>
          <a:xfrm flipH="1">
            <a:off x="-14514" y="0"/>
            <a:ext cx="9158514" cy="6867675"/>
          </a:xfrm>
          <a:prstGeom prst="rect">
            <a:avLst/>
          </a:prstGeom>
        </p:spPr>
      </p:pic>
      <p:sp>
        <p:nvSpPr>
          <p:cNvPr id="10" name="Rectangle 9"/>
          <p:cNvSpPr/>
          <p:nvPr/>
        </p:nvSpPr>
        <p:spPr>
          <a:xfrm>
            <a:off x="0" y="0"/>
            <a:ext cx="5167086" cy="6883060"/>
          </a:xfrm>
          <a:prstGeom prst="rect">
            <a:avLst/>
          </a:prstGeom>
          <a:solidFill>
            <a:srgbClr val="009CA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7474" y="725286"/>
            <a:ext cx="4004526" cy="1325563"/>
          </a:xfrm>
        </p:spPr>
        <p:txBody>
          <a:bodyPr>
            <a:normAutofit/>
          </a:bodyPr>
          <a:lstStyle/>
          <a:p>
            <a:r>
              <a:rPr lang="es-ES_tradnl" sz="3600" i="1" dirty="0" smtClean="0">
                <a:solidFill>
                  <a:schemeClr val="bg1"/>
                </a:solidFill>
                <a:latin typeface="Adobe Caslon Pro" panose="0205050205050A020403" pitchFamily="18" charset="0"/>
              </a:rPr>
              <a:t>¿DÓNDE?: </a:t>
            </a:r>
            <a:r>
              <a:rPr lang="es-ES_tradnl" sz="3600" dirty="0" smtClean="0">
                <a:solidFill>
                  <a:schemeClr val="bg1"/>
                </a:solidFill>
                <a:latin typeface="Adobe Caslon Pro" panose="0205050205050A020403" pitchFamily="18" charset="0"/>
              </a:rPr>
              <a:t/>
            </a:r>
            <a:br>
              <a:rPr lang="es-ES_tradnl" sz="3600" dirty="0" smtClean="0">
                <a:solidFill>
                  <a:schemeClr val="bg1"/>
                </a:solidFill>
                <a:latin typeface="Adobe Caslon Pro" panose="0205050205050A020403" pitchFamily="18" charset="0"/>
              </a:rPr>
            </a:br>
            <a:r>
              <a:rPr lang="es-ES_tradnl" dirty="0">
                <a:solidFill>
                  <a:schemeClr val="bg1"/>
                </a:solidFill>
              </a:rPr>
              <a:t>Su carro</a:t>
            </a:r>
          </a:p>
        </p:txBody>
      </p:sp>
      <p:sp>
        <p:nvSpPr>
          <p:cNvPr id="8" name="Content Placeholder 7"/>
          <p:cNvSpPr>
            <a:spLocks noGrp="1"/>
          </p:cNvSpPr>
          <p:nvPr>
            <p:ph idx="1"/>
          </p:nvPr>
        </p:nvSpPr>
        <p:spPr>
          <a:xfrm>
            <a:off x="567474" y="1974553"/>
            <a:ext cx="4275460" cy="4684882"/>
          </a:xfrm>
        </p:spPr>
        <p:txBody>
          <a:bodyPr>
            <a:normAutofit fontScale="85000" lnSpcReduction="10000"/>
          </a:bodyPr>
          <a:lstStyle/>
          <a:p>
            <a:r>
              <a:rPr lang="es-ES_tradnl" dirty="0" smtClean="0">
                <a:solidFill>
                  <a:srgbClr val="FFFFFF"/>
                </a:solidFill>
              </a:rPr>
              <a:t>Distintas leyes aplican cuando usted está en su carro.</a:t>
            </a:r>
          </a:p>
          <a:p>
            <a:r>
              <a:rPr lang="es-ES_tradnl" dirty="0" smtClean="0">
                <a:solidFill>
                  <a:srgbClr val="FFFFFF"/>
                </a:solidFill>
              </a:rPr>
              <a:t>Usted tiene que proveer su licencia, la licencia del vehículo  y comprobante de seguro.</a:t>
            </a:r>
          </a:p>
          <a:p>
            <a:r>
              <a:rPr lang="es-ES_tradnl" dirty="0" smtClean="0">
                <a:solidFill>
                  <a:srgbClr val="FFFFFF"/>
                </a:solidFill>
              </a:rPr>
              <a:t>No mienta ni provea documentos falsos.</a:t>
            </a:r>
          </a:p>
          <a:p>
            <a:r>
              <a:rPr lang="es-ES_tradnl" dirty="0" smtClean="0">
                <a:solidFill>
                  <a:srgbClr val="FFFFFF"/>
                </a:solidFill>
              </a:rPr>
              <a:t> Si los oficiales registran su carro, diga “NO CONSIENTO A UN REGISTRO”.  “I DO NOT CONSENT TO THIS SEARCH.” </a:t>
            </a:r>
          </a:p>
          <a:p>
            <a:r>
              <a:rPr lang="es-ES_tradnl" dirty="0" smtClean="0">
                <a:solidFill>
                  <a:srgbClr val="FFFFFF"/>
                </a:solidFill>
              </a:rPr>
              <a:t>Usted tiene derecho a permanecer callado.</a:t>
            </a:r>
            <a:endParaRPr lang="es-ES_tradnl" dirty="0">
              <a:solidFill>
                <a:srgbClr val="FFFFFF"/>
              </a:solidFill>
            </a:endParaRPr>
          </a:p>
        </p:txBody>
      </p:sp>
    </p:spTree>
    <p:extLst>
      <p:ext uri="{BB962C8B-B14F-4D97-AF65-F5344CB8AC3E}">
        <p14:creationId xmlns:p14="http://schemas.microsoft.com/office/powerpoint/2010/main" val="3284835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63" t="15821" r="-1" b="14719"/>
          <a:stretch/>
        </p:blipFill>
        <p:spPr bwMode="auto">
          <a:xfrm>
            <a:off x="-14514" y="0"/>
            <a:ext cx="917302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4005943" y="0"/>
            <a:ext cx="5167086" cy="688306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4593" y="1105355"/>
            <a:ext cx="3943350" cy="1325563"/>
          </a:xfrm>
        </p:spPr>
        <p:txBody>
          <a:bodyPr>
            <a:normAutofit fontScale="90000"/>
          </a:bodyPr>
          <a:lstStyle/>
          <a:p>
            <a:r>
              <a:rPr lang="es-ES_tradnl" sz="3600" i="1" dirty="0" smtClean="0">
                <a:solidFill>
                  <a:schemeClr val="bg1"/>
                </a:solidFill>
                <a:latin typeface="Adobe Caslon Pro" panose="0205050205050A020403" pitchFamily="18" charset="0"/>
              </a:rPr>
              <a:t>DÓNDE: </a:t>
            </a:r>
            <a:r>
              <a:rPr lang="es-ES_tradnl" sz="3600" dirty="0" smtClean="0">
                <a:solidFill>
                  <a:schemeClr val="bg1"/>
                </a:solidFill>
                <a:latin typeface="Adobe Caslon Pro" panose="0205050205050A020403" pitchFamily="18" charset="0"/>
              </a:rPr>
              <a:t/>
            </a:r>
            <a:br>
              <a:rPr lang="es-ES_tradnl" sz="3600" dirty="0" smtClean="0">
                <a:solidFill>
                  <a:schemeClr val="bg1"/>
                </a:solidFill>
                <a:latin typeface="Adobe Caslon Pro" panose="0205050205050A020403" pitchFamily="18" charset="0"/>
              </a:rPr>
            </a:br>
            <a:r>
              <a:rPr lang="es-ES_tradnl" dirty="0" smtClean="0">
                <a:solidFill>
                  <a:schemeClr val="bg1"/>
                </a:solidFill>
              </a:rPr>
              <a:t>En el Carro o en la Casa de Otra Persona</a:t>
            </a:r>
            <a:endParaRPr lang="es-ES_tradnl" dirty="0">
              <a:solidFill>
                <a:schemeClr val="bg1"/>
              </a:solidFill>
            </a:endParaRPr>
          </a:p>
        </p:txBody>
      </p:sp>
      <p:sp>
        <p:nvSpPr>
          <p:cNvPr id="8" name="Content Placeholder 7"/>
          <p:cNvSpPr>
            <a:spLocks noGrp="1"/>
          </p:cNvSpPr>
          <p:nvPr>
            <p:ph idx="1"/>
          </p:nvPr>
        </p:nvSpPr>
        <p:spPr>
          <a:xfrm>
            <a:off x="4634593" y="3062514"/>
            <a:ext cx="4127286" cy="3715658"/>
          </a:xfrm>
        </p:spPr>
        <p:txBody>
          <a:bodyPr>
            <a:normAutofit/>
          </a:bodyPr>
          <a:lstStyle/>
          <a:p>
            <a:r>
              <a:rPr lang="es-ES_tradnl" dirty="0" smtClean="0">
                <a:solidFill>
                  <a:schemeClr val="bg1"/>
                </a:solidFill>
              </a:rPr>
              <a:t>NO CORRA.</a:t>
            </a:r>
          </a:p>
          <a:p>
            <a:r>
              <a:rPr lang="es-ES_tradnl" dirty="0" smtClean="0">
                <a:solidFill>
                  <a:schemeClr val="bg1"/>
                </a:solidFill>
              </a:rPr>
              <a:t>Pregunte si puede irse. </a:t>
            </a:r>
          </a:p>
          <a:p>
            <a:r>
              <a:rPr lang="es-ES_tradnl" dirty="0" smtClean="0">
                <a:solidFill>
                  <a:schemeClr val="bg1"/>
                </a:solidFill>
              </a:rPr>
              <a:t>Usted tiene derecho a permanecer callado.</a:t>
            </a:r>
            <a:endParaRPr lang="es-ES_tradnl" dirty="0">
              <a:solidFill>
                <a:schemeClr val="bg1"/>
              </a:solidFill>
            </a:endParaRPr>
          </a:p>
        </p:txBody>
      </p:sp>
    </p:spTree>
    <p:extLst>
      <p:ext uri="{BB962C8B-B14F-4D97-AF65-F5344CB8AC3E}">
        <p14:creationId xmlns:p14="http://schemas.microsoft.com/office/powerpoint/2010/main" val="728586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3925" t="25535" r="-1" b="1"/>
          <a:stretch/>
        </p:blipFill>
        <p:spPr>
          <a:xfrm flipH="1">
            <a:off x="-14517" y="-43543"/>
            <a:ext cx="9187545" cy="6901543"/>
          </a:xfrm>
          <a:prstGeom prst="rect">
            <a:avLst/>
          </a:prstGeom>
        </p:spPr>
      </p:pic>
      <p:sp>
        <p:nvSpPr>
          <p:cNvPr id="10" name="Rectangle 9"/>
          <p:cNvSpPr/>
          <p:nvPr/>
        </p:nvSpPr>
        <p:spPr>
          <a:xfrm>
            <a:off x="0" y="0"/>
            <a:ext cx="5167086" cy="6883060"/>
          </a:xfrm>
          <a:prstGeom prst="rect">
            <a:avLst/>
          </a:prstGeom>
          <a:solidFill>
            <a:srgbClr val="009CA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0314" y="558734"/>
            <a:ext cx="4430420" cy="1325563"/>
          </a:xfrm>
        </p:spPr>
        <p:txBody>
          <a:bodyPr>
            <a:normAutofit fontScale="90000"/>
          </a:bodyPr>
          <a:lstStyle/>
          <a:p>
            <a:r>
              <a:rPr lang="en-US" sz="3600" i="1" dirty="0" smtClean="0">
                <a:solidFill>
                  <a:schemeClr val="bg1"/>
                </a:solidFill>
                <a:latin typeface="Adobe Caslon Pro" panose="0205050205050A020403" pitchFamily="18" charset="0"/>
              </a:rPr>
              <a:t>¿DÓNDE?: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s-ES" dirty="0">
                <a:solidFill>
                  <a:schemeClr val="bg1"/>
                </a:solidFill>
              </a:rPr>
              <a:t>Bajo custodia de la policía/cárcel</a:t>
            </a:r>
            <a:endParaRPr lang="en-US" dirty="0">
              <a:solidFill>
                <a:schemeClr val="bg1"/>
              </a:solidFill>
            </a:endParaRPr>
          </a:p>
        </p:txBody>
      </p:sp>
      <p:sp>
        <p:nvSpPr>
          <p:cNvPr id="8" name="Content Placeholder 7"/>
          <p:cNvSpPr>
            <a:spLocks noGrp="1"/>
          </p:cNvSpPr>
          <p:nvPr>
            <p:ph idx="1"/>
          </p:nvPr>
        </p:nvSpPr>
        <p:spPr>
          <a:xfrm>
            <a:off x="370314" y="2324567"/>
            <a:ext cx="4201686" cy="4391193"/>
          </a:xfrm>
        </p:spPr>
        <p:txBody>
          <a:bodyPr>
            <a:normAutofit fontScale="77500" lnSpcReduction="20000"/>
          </a:bodyPr>
          <a:lstStyle/>
          <a:p>
            <a:r>
              <a:rPr lang="es-ES_tradnl" dirty="0" smtClean="0">
                <a:solidFill>
                  <a:srgbClr val="FFFFFF"/>
                </a:solidFill>
              </a:rPr>
              <a:t>Arrestos, acusaciones y condenas pueden afectar su estado migratorio. </a:t>
            </a:r>
          </a:p>
          <a:p>
            <a:r>
              <a:rPr lang="es-ES_tradnl" dirty="0" smtClean="0">
                <a:solidFill>
                  <a:srgbClr val="FFFFFF"/>
                </a:solidFill>
              </a:rPr>
              <a:t>Usted tiene derecho a permanecer callado.</a:t>
            </a:r>
          </a:p>
          <a:p>
            <a:r>
              <a:rPr lang="es-ES_tradnl" dirty="0" smtClean="0">
                <a:solidFill>
                  <a:srgbClr val="FFFFFF"/>
                </a:solidFill>
              </a:rPr>
              <a:t>Usted tiene derecho a hacer una llamada telefónica. </a:t>
            </a:r>
          </a:p>
          <a:p>
            <a:r>
              <a:rPr lang="es-ES_tradnl" dirty="0" smtClean="0">
                <a:solidFill>
                  <a:srgbClr val="FFFFFF"/>
                </a:solidFill>
              </a:rPr>
              <a:t>Usted tiene derecho a abogado.</a:t>
            </a:r>
          </a:p>
          <a:p>
            <a:r>
              <a:rPr lang="es-ES_tradnl" dirty="0" smtClean="0">
                <a:solidFill>
                  <a:srgbClr val="FFFFFF"/>
                </a:solidFill>
              </a:rPr>
              <a:t>NO DISCUTA SU INFORMACIÓN DE INMIGRACIÓN CON NADIE QUE NO SEA SU ABOGADO.</a:t>
            </a:r>
          </a:p>
          <a:p>
            <a:r>
              <a:rPr lang="es-ES_tradnl" dirty="0" smtClean="0">
                <a:solidFill>
                  <a:srgbClr val="FFFFFF"/>
                </a:solidFill>
              </a:rPr>
              <a:t>Usted tiene derecho a negarse a firmar cualquier documento antes de hablar con su abogado. </a:t>
            </a:r>
            <a:endParaRPr lang="es-ES_tradnl" dirty="0">
              <a:solidFill>
                <a:srgbClr val="FFFFFF"/>
              </a:solidFill>
            </a:endParaRPr>
          </a:p>
        </p:txBody>
      </p:sp>
    </p:spTree>
    <p:extLst>
      <p:ext uri="{BB962C8B-B14F-4D97-AF65-F5344CB8AC3E}">
        <p14:creationId xmlns:p14="http://schemas.microsoft.com/office/powerpoint/2010/main" val="1757125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47" t="2867" r="2131" b="6499"/>
          <a:stretch/>
        </p:blipFill>
        <p:spPr bwMode="auto">
          <a:xfrm>
            <a:off x="-576520" y="0"/>
            <a:ext cx="9720520" cy="688305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4005943" y="0"/>
            <a:ext cx="5167086" cy="688306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82504" y="507218"/>
            <a:ext cx="4918440" cy="1325563"/>
          </a:xfrm>
        </p:spPr>
        <p:txBody>
          <a:bodyPr>
            <a:normAutofit fontScale="90000"/>
          </a:bodyPr>
          <a:lstStyle/>
          <a:p>
            <a:r>
              <a:rPr lang="es-ES_tradnl" sz="3600" i="1" dirty="0" smtClean="0">
                <a:solidFill>
                  <a:schemeClr val="bg1"/>
                </a:solidFill>
                <a:latin typeface="Adobe Caslon Pro" panose="0205050205050A020403" pitchFamily="18" charset="0"/>
              </a:rPr>
              <a:t>¿DÓNDE?: </a:t>
            </a:r>
            <a:r>
              <a:rPr lang="es-ES_tradnl" sz="3600" dirty="0" smtClean="0">
                <a:solidFill>
                  <a:schemeClr val="bg1"/>
                </a:solidFill>
                <a:latin typeface="Adobe Caslon Pro" panose="0205050205050A020403" pitchFamily="18" charset="0"/>
              </a:rPr>
              <a:t/>
            </a:r>
            <a:br>
              <a:rPr lang="es-ES_tradnl" sz="3600" dirty="0" smtClean="0">
                <a:solidFill>
                  <a:schemeClr val="bg1"/>
                </a:solidFill>
                <a:latin typeface="Adobe Caslon Pro" panose="0205050205050A020403" pitchFamily="18" charset="0"/>
              </a:rPr>
            </a:br>
            <a:r>
              <a:rPr lang="es-ES_tradnl" dirty="0" smtClean="0">
                <a:solidFill>
                  <a:schemeClr val="bg1"/>
                </a:solidFill>
              </a:rPr>
              <a:t>Centro de Detención de Inmigración</a:t>
            </a:r>
            <a:endParaRPr lang="es-ES_tradnl" dirty="0">
              <a:solidFill>
                <a:schemeClr val="bg1"/>
              </a:solidFill>
            </a:endParaRPr>
          </a:p>
        </p:txBody>
      </p:sp>
      <p:sp>
        <p:nvSpPr>
          <p:cNvPr id="8" name="Content Placeholder 7"/>
          <p:cNvSpPr>
            <a:spLocks noGrp="1"/>
          </p:cNvSpPr>
          <p:nvPr>
            <p:ph idx="1"/>
          </p:nvPr>
        </p:nvSpPr>
        <p:spPr>
          <a:xfrm>
            <a:off x="4154896" y="2130850"/>
            <a:ext cx="4785904" cy="4684102"/>
          </a:xfrm>
        </p:spPr>
        <p:txBody>
          <a:bodyPr>
            <a:normAutofit fontScale="70000" lnSpcReduction="20000"/>
          </a:bodyPr>
          <a:lstStyle/>
          <a:p>
            <a:r>
              <a:rPr lang="es-ES_tradnl" dirty="0" smtClean="0">
                <a:solidFill>
                  <a:srgbClr val="FFFFFF"/>
                </a:solidFill>
              </a:rPr>
              <a:t>Usted tiene derecho a hacer una llamada telefónica.</a:t>
            </a:r>
          </a:p>
          <a:p>
            <a:r>
              <a:rPr lang="es-ES_tradnl" dirty="0" smtClean="0">
                <a:solidFill>
                  <a:srgbClr val="FFFFFF"/>
                </a:solidFill>
              </a:rPr>
              <a:t>Usted tiene derecho a llamar su consulado.</a:t>
            </a:r>
          </a:p>
          <a:p>
            <a:r>
              <a:rPr lang="es-ES_tradnl" dirty="0" smtClean="0">
                <a:solidFill>
                  <a:srgbClr val="FFFFFF"/>
                </a:solidFill>
              </a:rPr>
              <a:t>Usted tiene derecho a permanecer callado. </a:t>
            </a:r>
          </a:p>
          <a:p>
            <a:r>
              <a:rPr lang="es-ES_tradnl" dirty="0" smtClean="0">
                <a:solidFill>
                  <a:srgbClr val="FFFFFF"/>
                </a:solidFill>
              </a:rPr>
              <a:t>Usted tiene derecho a hablar con un abogado o representante acreditado. </a:t>
            </a:r>
          </a:p>
          <a:p>
            <a:r>
              <a:rPr lang="es-ES_tradnl" dirty="0" smtClean="0">
                <a:solidFill>
                  <a:srgbClr val="FFFFFF"/>
                </a:solidFill>
              </a:rPr>
              <a:t>Usted tiene derecho a negarse a firmar cualquier documento antes de hablar con su abogado.</a:t>
            </a:r>
          </a:p>
          <a:p>
            <a:r>
              <a:rPr lang="es-ES_tradnl" dirty="0" smtClean="0">
                <a:solidFill>
                  <a:srgbClr val="FFFFFF"/>
                </a:solidFill>
              </a:rPr>
              <a:t>NO DISCUTA SU INFORMACIÓN DE INMIGRACIÓN CON NADIE QUE NO SEA SU ABOGADO.</a:t>
            </a:r>
          </a:p>
          <a:p>
            <a:r>
              <a:rPr lang="es-ES_tradnl" dirty="0" err="1" smtClean="0">
                <a:solidFill>
                  <a:srgbClr val="FFFFFF"/>
                </a:solidFill>
              </a:rPr>
              <a:t>Solite</a:t>
            </a:r>
            <a:r>
              <a:rPr lang="es-ES_tradnl" dirty="0" smtClean="0">
                <a:solidFill>
                  <a:srgbClr val="FFFFFF"/>
                </a:solidFill>
              </a:rPr>
              <a:t> copia de todo documento en su caso, </a:t>
            </a:r>
            <a:r>
              <a:rPr lang="es-ES_tradnl" dirty="0" err="1" smtClean="0">
                <a:solidFill>
                  <a:srgbClr val="FFFFFF"/>
                </a:solidFill>
              </a:rPr>
              <a:t>incuyendo</a:t>
            </a:r>
            <a:r>
              <a:rPr lang="es-ES_tradnl" dirty="0" smtClean="0">
                <a:solidFill>
                  <a:srgbClr val="FFFFFF"/>
                </a:solidFill>
              </a:rPr>
              <a:t> su NOTIFICACIÓN DE COMPARECENCIA.</a:t>
            </a:r>
            <a:endParaRPr lang="es-ES_tradnl" dirty="0">
              <a:solidFill>
                <a:srgbClr val="FFFFFF"/>
              </a:solidFill>
            </a:endParaRPr>
          </a:p>
        </p:txBody>
      </p:sp>
    </p:spTree>
    <p:extLst>
      <p:ext uri="{BB962C8B-B14F-4D97-AF65-F5344CB8AC3E}">
        <p14:creationId xmlns:p14="http://schemas.microsoft.com/office/powerpoint/2010/main" val="3661614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391285" y="1789773"/>
            <a:ext cx="6361430" cy="3278454"/>
          </a:xfrm>
        </p:spPr>
        <p:txBody>
          <a:bodyPr>
            <a:noAutofit/>
          </a:bodyPr>
          <a:lstStyle/>
          <a:p>
            <a:pPr algn="ctr"/>
            <a:r>
              <a:rPr lang="es-ES" sz="6000" dirty="0">
                <a:solidFill>
                  <a:srgbClr val="FFFFFF"/>
                </a:solidFill>
              </a:rPr>
              <a:t>Doce cosas que usted y su familia </a:t>
            </a:r>
            <a:br>
              <a:rPr lang="es-ES" sz="6000" dirty="0">
                <a:solidFill>
                  <a:srgbClr val="FFFFFF"/>
                </a:solidFill>
              </a:rPr>
            </a:br>
            <a:r>
              <a:rPr lang="es-ES" sz="6000" dirty="0">
                <a:solidFill>
                  <a:srgbClr val="FFFFFF"/>
                </a:solidFill>
              </a:rPr>
              <a:t>deben recordar en CUALQUIER situación</a:t>
            </a:r>
            <a:endParaRPr lang="en-US" sz="6000" dirty="0">
              <a:solidFill>
                <a:srgbClr val="FFFFFF"/>
              </a:solidFill>
            </a:endParaRPr>
          </a:p>
        </p:txBody>
      </p:sp>
    </p:spTree>
    <p:extLst>
      <p:ext uri="{BB962C8B-B14F-4D97-AF65-F5344CB8AC3E}">
        <p14:creationId xmlns:p14="http://schemas.microsoft.com/office/powerpoint/2010/main" val="206370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smtClean="0">
                <a:solidFill>
                  <a:srgbClr val="FFFFFF"/>
                </a:solidFill>
              </a:rPr>
              <a:t>Cualquier cosa que </a:t>
            </a:r>
            <a:r>
              <a:rPr lang="es-ES_tradnl" sz="6000" dirty="0">
                <a:solidFill>
                  <a:srgbClr val="FFFFFF"/>
                </a:solidFill>
              </a:rPr>
              <a:t>usted diga puede ser usado en su contra.</a:t>
            </a:r>
            <a:r>
              <a:rPr lang="en-US" sz="6000" dirty="0">
                <a:solidFill>
                  <a:srgbClr val="FFFFFF"/>
                </a:solidFill>
              </a:rPr>
              <a:t> </a:t>
            </a:r>
          </a:p>
        </p:txBody>
      </p:sp>
    </p:spTree>
    <p:extLst>
      <p:ext uri="{BB962C8B-B14F-4D97-AF65-F5344CB8AC3E}">
        <p14:creationId xmlns:p14="http://schemas.microsoft.com/office/powerpoint/2010/main" val="3189941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Usted tiene derecho </a:t>
            </a:r>
            <a:r>
              <a:rPr lang="es-ES_tradnl" sz="6000" dirty="0" smtClean="0">
                <a:solidFill>
                  <a:srgbClr val="FFFFFF"/>
                </a:solidFill>
              </a:rPr>
              <a:t>a permanecer </a:t>
            </a:r>
            <a:r>
              <a:rPr lang="es-ES_tradnl" sz="6000" dirty="0">
                <a:solidFill>
                  <a:srgbClr val="FFFFFF"/>
                </a:solidFill>
              </a:rPr>
              <a:t>callado.</a:t>
            </a:r>
            <a:r>
              <a:rPr lang="en-US" sz="6000" dirty="0">
                <a:solidFill>
                  <a:srgbClr val="FFFFFF"/>
                </a:solidFill>
              </a:rPr>
              <a:t> </a:t>
            </a:r>
          </a:p>
        </p:txBody>
      </p:sp>
    </p:spTree>
    <p:extLst>
      <p:ext uri="{BB962C8B-B14F-4D97-AF65-F5344CB8AC3E}">
        <p14:creationId xmlns:p14="http://schemas.microsoft.com/office/powerpoint/2010/main" val="2883506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Si </a:t>
            </a:r>
            <a:r>
              <a:rPr lang="es-ES_tradnl" sz="6000" dirty="0" smtClean="0">
                <a:solidFill>
                  <a:srgbClr val="FFFFFF"/>
                </a:solidFill>
              </a:rPr>
              <a:t>usted desea </a:t>
            </a:r>
            <a:r>
              <a:rPr lang="es-ES_tradnl" sz="6000" dirty="0">
                <a:solidFill>
                  <a:srgbClr val="FFFFFF"/>
                </a:solidFill>
              </a:rPr>
              <a:t>permanecer callado, dígalo en voz alta o muestre su tarjeta Conozca sus Derechos.</a:t>
            </a:r>
            <a:r>
              <a:rPr lang="en-US" sz="6000" dirty="0">
                <a:solidFill>
                  <a:srgbClr val="FFFFFF"/>
                </a:solidFill>
              </a:rPr>
              <a:t> </a:t>
            </a:r>
          </a:p>
        </p:txBody>
      </p:sp>
    </p:spTree>
    <p:extLst>
      <p:ext uri="{BB962C8B-B14F-4D97-AF65-F5344CB8AC3E}">
        <p14:creationId xmlns:p14="http://schemas.microsoft.com/office/powerpoint/2010/main" val="111712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410" y="2103437"/>
            <a:ext cx="8413750" cy="1325563"/>
          </a:xfrm>
        </p:spPr>
        <p:txBody>
          <a:bodyPr>
            <a:noAutofit/>
          </a:bodyPr>
          <a:lstStyle/>
          <a:p>
            <a:pPr algn="ctr"/>
            <a:r>
              <a:rPr lang="es-ES_tradnl" sz="5400" dirty="0" smtClean="0">
                <a:solidFill>
                  <a:schemeClr val="bg1"/>
                </a:solidFill>
              </a:rPr>
              <a:t>USTED TIENE DERECHOS</a:t>
            </a:r>
            <a:r>
              <a:rPr lang="es-ES_tradnl" sz="4800" dirty="0" smtClean="0">
                <a:solidFill>
                  <a:schemeClr val="bg1"/>
                </a:solidFill>
              </a:rPr>
              <a:t/>
            </a:r>
            <a:br>
              <a:rPr lang="es-ES_tradnl" sz="4800" dirty="0" smtClean="0">
                <a:solidFill>
                  <a:schemeClr val="bg1"/>
                </a:solidFill>
              </a:rPr>
            </a:br>
            <a:r>
              <a:rPr lang="es-ES_tradnl" sz="4600" dirty="0" smtClean="0">
                <a:solidFill>
                  <a:schemeClr val="bg1"/>
                </a:solidFill>
                <a:latin typeface="Futura PT Book" panose="020B0502020204020303" pitchFamily="34" charset="0"/>
              </a:rPr>
              <a:t>sin importar su estado migratorio</a:t>
            </a:r>
            <a:endParaRPr lang="es-ES_tradnl" sz="4600" dirty="0">
              <a:solidFill>
                <a:schemeClr val="bg1"/>
              </a:solidFill>
              <a:latin typeface="Futura PT Book" panose="020B0502020204020303" pitchFamily="34" charset="0"/>
            </a:endParaRPr>
          </a:p>
        </p:txBody>
      </p:sp>
      <p:sp>
        <p:nvSpPr>
          <p:cNvPr id="4" name="TextBox 3"/>
          <p:cNvSpPr txBox="1"/>
          <p:nvPr/>
        </p:nvSpPr>
        <p:spPr>
          <a:xfrm>
            <a:off x="192405" y="4362993"/>
            <a:ext cx="8747760" cy="954107"/>
          </a:xfrm>
          <a:prstGeom prst="rect">
            <a:avLst/>
          </a:prstGeom>
          <a:noFill/>
        </p:spPr>
        <p:txBody>
          <a:bodyPr wrap="square" rtlCol="0">
            <a:spAutoFit/>
          </a:bodyPr>
          <a:lstStyle/>
          <a:p>
            <a:pPr algn="ctr"/>
            <a:r>
              <a:rPr lang="es-ES" sz="2800" b="1" dirty="0">
                <a:solidFill>
                  <a:schemeClr val="bg1"/>
                </a:solidFill>
                <a:latin typeface="Futura PT Heavy" panose="020B0802020204020303" pitchFamily="34" charset="0"/>
              </a:rPr>
              <a:t>Para protegerse, a su familia y a su comunidad, usted tiene </a:t>
            </a:r>
            <a:r>
              <a:rPr lang="es-ES" sz="2800" b="1" dirty="0" smtClean="0">
                <a:solidFill>
                  <a:schemeClr val="bg1"/>
                </a:solidFill>
                <a:latin typeface="Futura PT Heavy" panose="020B0802020204020303" pitchFamily="34" charset="0"/>
              </a:rPr>
              <a:t>que </a:t>
            </a:r>
            <a:r>
              <a:rPr lang="es-ES_tradnl" sz="2800" b="1" dirty="0" smtClean="0">
                <a:solidFill>
                  <a:schemeClr val="bg1"/>
                </a:solidFill>
                <a:latin typeface="Futura PT Heavy" panose="020B0802020204020303" pitchFamily="34" charset="0"/>
              </a:rPr>
              <a:t>conocer sus derechos.</a:t>
            </a:r>
            <a:endParaRPr lang="es-ES_tradnl" sz="2400" dirty="0"/>
          </a:p>
        </p:txBody>
      </p:sp>
    </p:spTree>
    <p:extLst>
      <p:ext uri="{BB962C8B-B14F-4D97-AF65-F5344CB8AC3E}">
        <p14:creationId xmlns:p14="http://schemas.microsoft.com/office/powerpoint/2010/main" val="18919461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Siempre lleve consigo identificación estadounidense y copias de documentos de inmigración.</a:t>
            </a:r>
            <a:r>
              <a:rPr lang="en-US" sz="6000" dirty="0">
                <a:solidFill>
                  <a:srgbClr val="FFFFFF"/>
                </a:solidFill>
              </a:rPr>
              <a:t> </a:t>
            </a:r>
          </a:p>
        </p:txBody>
      </p:sp>
    </p:spTree>
    <p:extLst>
      <p:ext uri="{BB962C8B-B14F-4D97-AF65-F5344CB8AC3E}">
        <p14:creationId xmlns:p14="http://schemas.microsoft.com/office/powerpoint/2010/main" val="3921718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Nunca lleve consigo documentos falsos ni documentos de otro país. </a:t>
            </a:r>
            <a:endParaRPr lang="en-US" sz="6000" dirty="0">
              <a:solidFill>
                <a:srgbClr val="FFFFFF"/>
              </a:solidFill>
            </a:endParaRPr>
          </a:p>
        </p:txBody>
      </p:sp>
    </p:spTree>
    <p:extLst>
      <p:ext uri="{BB962C8B-B14F-4D97-AF65-F5344CB8AC3E}">
        <p14:creationId xmlns:p14="http://schemas.microsoft.com/office/powerpoint/2010/main" val="1462732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Nunca le mienta </a:t>
            </a:r>
            <a:r>
              <a:rPr lang="es-ES_tradnl" sz="6000" dirty="0" smtClean="0">
                <a:solidFill>
                  <a:srgbClr val="FFFFFF"/>
                </a:solidFill>
              </a:rPr>
              <a:t/>
            </a:r>
            <a:br>
              <a:rPr lang="es-ES_tradnl" sz="6000" dirty="0" smtClean="0">
                <a:solidFill>
                  <a:srgbClr val="FFFFFF"/>
                </a:solidFill>
              </a:rPr>
            </a:br>
            <a:r>
              <a:rPr lang="es-ES_tradnl" sz="6000" dirty="0" smtClean="0">
                <a:solidFill>
                  <a:srgbClr val="FFFFFF"/>
                </a:solidFill>
              </a:rPr>
              <a:t>a </a:t>
            </a:r>
            <a:r>
              <a:rPr lang="es-ES_tradnl" sz="6000" dirty="0">
                <a:solidFill>
                  <a:srgbClr val="FFFFFF"/>
                </a:solidFill>
              </a:rPr>
              <a:t>los oficiales</a:t>
            </a:r>
            <a:r>
              <a:rPr lang="es-ES_tradnl" sz="6000" dirty="0" smtClean="0">
                <a:solidFill>
                  <a:srgbClr val="FFFFFF"/>
                </a:solidFill>
              </a:rPr>
              <a:t>.</a:t>
            </a:r>
            <a:endParaRPr lang="en-US" sz="6000" dirty="0">
              <a:solidFill>
                <a:srgbClr val="FFFFFF"/>
              </a:solidFill>
            </a:endParaRPr>
          </a:p>
        </p:txBody>
      </p:sp>
    </p:spTree>
    <p:extLst>
      <p:ext uri="{BB962C8B-B14F-4D97-AF65-F5344CB8AC3E}">
        <p14:creationId xmlns:p14="http://schemas.microsoft.com/office/powerpoint/2010/main" val="4021365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Usted tiene derecho a hablar con su abogado.</a:t>
            </a:r>
            <a:r>
              <a:rPr lang="en-US" sz="6000" dirty="0">
                <a:solidFill>
                  <a:srgbClr val="FFFFFF"/>
                </a:solidFill>
              </a:rPr>
              <a:t> </a:t>
            </a:r>
          </a:p>
        </p:txBody>
      </p:sp>
    </p:spTree>
    <p:extLst>
      <p:ext uri="{BB962C8B-B14F-4D97-AF65-F5344CB8AC3E}">
        <p14:creationId xmlns:p14="http://schemas.microsoft.com/office/powerpoint/2010/main" val="1088482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Nunca corra durante una redada ni si se le acercan oficiales.</a:t>
            </a:r>
            <a:r>
              <a:rPr lang="en-US" sz="6000" dirty="0">
                <a:solidFill>
                  <a:srgbClr val="FFFFFF"/>
                </a:solidFill>
              </a:rPr>
              <a:t> </a:t>
            </a:r>
          </a:p>
        </p:txBody>
      </p:sp>
    </p:spTree>
    <p:extLst>
      <p:ext uri="{BB962C8B-B14F-4D97-AF65-F5344CB8AC3E}">
        <p14:creationId xmlns:p14="http://schemas.microsoft.com/office/powerpoint/2010/main" val="3068061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Nunca responda peleando físicamente si está siendo arrestado o detenido.</a:t>
            </a:r>
            <a:r>
              <a:rPr lang="en-US" sz="6000" dirty="0">
                <a:solidFill>
                  <a:srgbClr val="FFFFFF"/>
                </a:solidFill>
              </a:rPr>
              <a:t> </a:t>
            </a:r>
          </a:p>
        </p:txBody>
      </p:sp>
    </p:spTree>
    <p:extLst>
      <p:ext uri="{BB962C8B-B14F-4D97-AF65-F5344CB8AC3E}">
        <p14:creationId xmlns:p14="http://schemas.microsoft.com/office/powerpoint/2010/main" val="1720935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6000" dirty="0">
                <a:solidFill>
                  <a:srgbClr val="FFFFFF"/>
                </a:solidFill>
              </a:rPr>
              <a:t>Usted tiene derecho a negarse a firmar cualquier documento antes de hablar con su abogado.</a:t>
            </a:r>
            <a:r>
              <a:rPr lang="en-US" sz="6000" dirty="0">
                <a:solidFill>
                  <a:srgbClr val="FFFFFF"/>
                </a:solidFill>
              </a:rPr>
              <a:t> </a:t>
            </a:r>
          </a:p>
        </p:txBody>
      </p:sp>
    </p:spTree>
    <p:extLst>
      <p:ext uri="{BB962C8B-B14F-4D97-AF65-F5344CB8AC3E}">
        <p14:creationId xmlns:p14="http://schemas.microsoft.com/office/powerpoint/2010/main" val="1238218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8B2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4800" dirty="0">
                <a:solidFill>
                  <a:srgbClr val="FFFFFF"/>
                </a:solidFill>
              </a:rPr>
              <a:t>Si usted está bajo custodia o detención policiaca, no discuta su información de inmigración ni sus antecedentes penales con NADIE que no sea su abogado.</a:t>
            </a:r>
            <a:r>
              <a:rPr lang="en-US" sz="4800" dirty="0">
                <a:solidFill>
                  <a:srgbClr val="FFFFFF"/>
                </a:solidFill>
              </a:rPr>
              <a:t> </a:t>
            </a:r>
          </a:p>
        </p:txBody>
      </p:sp>
    </p:spTree>
    <p:extLst>
      <p:ext uri="{BB962C8B-B14F-4D97-AF65-F5344CB8AC3E}">
        <p14:creationId xmlns:p14="http://schemas.microsoft.com/office/powerpoint/2010/main" val="1370848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8"/>
            <a:ext cx="7886700" cy="1325563"/>
          </a:xfrm>
        </p:spPr>
        <p:txBody>
          <a:bodyPr>
            <a:noAutofit/>
          </a:bodyPr>
          <a:lstStyle/>
          <a:p>
            <a:pPr algn="ctr"/>
            <a:r>
              <a:rPr lang="es-ES_tradnl" sz="4800" dirty="0">
                <a:solidFill>
                  <a:srgbClr val="FFFFFF"/>
                </a:solidFill>
              </a:rPr>
              <a:t>Si usted es interrogado o está en una redada, escriba detalladamente lo que sucedió tan pronto como sea seguro hacerlo. Dígaselo inmediatamente a su abogado y a sus grupos de apoyo.</a:t>
            </a:r>
            <a:r>
              <a:rPr lang="en-US" sz="4800" dirty="0">
                <a:solidFill>
                  <a:srgbClr val="FFFFFF"/>
                </a:solidFill>
              </a:rPr>
              <a:t> </a:t>
            </a:r>
          </a:p>
        </p:txBody>
      </p:sp>
    </p:spTree>
    <p:extLst>
      <p:ext uri="{BB962C8B-B14F-4D97-AF65-F5344CB8AC3E}">
        <p14:creationId xmlns:p14="http://schemas.microsoft.com/office/powerpoint/2010/main" val="15983264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Tome </a:t>
            </a:r>
            <a:r>
              <a:rPr lang="en-US" dirty="0" err="1" smtClean="0">
                <a:solidFill>
                  <a:schemeClr val="bg1"/>
                </a:solidFill>
              </a:rPr>
              <a:t>acción</a:t>
            </a:r>
            <a:r>
              <a:rPr lang="en-US" dirty="0" smtClean="0">
                <a:solidFill>
                  <a:schemeClr val="bg1"/>
                </a:solidFill>
              </a:rPr>
              <a:t> </a:t>
            </a:r>
            <a:r>
              <a:rPr lang="en-US" dirty="0" err="1" smtClean="0">
                <a:solidFill>
                  <a:schemeClr val="bg1"/>
                </a:solidFill>
              </a:rPr>
              <a:t>ahora</a:t>
            </a:r>
            <a:endParaRPr lang="en-US" dirty="0">
              <a:solidFill>
                <a:schemeClr val="bg1"/>
              </a:solidFill>
            </a:endParaRPr>
          </a:p>
        </p:txBody>
      </p:sp>
      <p:sp>
        <p:nvSpPr>
          <p:cNvPr id="8" name="Content Placeholder 7"/>
          <p:cNvSpPr>
            <a:spLocks noGrp="1"/>
          </p:cNvSpPr>
          <p:nvPr>
            <p:ph idx="1"/>
          </p:nvPr>
        </p:nvSpPr>
        <p:spPr>
          <a:xfrm>
            <a:off x="628650" y="1825624"/>
            <a:ext cx="7886700" cy="4778375"/>
          </a:xfrm>
        </p:spPr>
        <p:txBody>
          <a:bodyPr>
            <a:normAutofit fontScale="92500" lnSpcReduction="10000"/>
          </a:bodyPr>
          <a:lstStyle/>
          <a:p>
            <a:r>
              <a:rPr lang="es-ES_tradnl" dirty="0" smtClean="0">
                <a:solidFill>
                  <a:srgbClr val="FFFFFF"/>
                </a:solidFill>
              </a:rPr>
              <a:t>Encuentre un abogado o representante acreditado.</a:t>
            </a:r>
          </a:p>
          <a:p>
            <a:r>
              <a:rPr lang="es-ES_tradnl" dirty="0" smtClean="0">
                <a:solidFill>
                  <a:srgbClr val="FFFFFF"/>
                </a:solidFill>
              </a:rPr>
              <a:t>Sea evaluado para opciones de inmigración.</a:t>
            </a:r>
          </a:p>
          <a:p>
            <a:r>
              <a:rPr lang="es-ES_tradnl" dirty="0" smtClean="0">
                <a:solidFill>
                  <a:srgbClr val="FFFFFF"/>
                </a:solidFill>
              </a:rPr>
              <a:t>Inscríbase en su consulado, iglesia u otro centro religioso o comunitario.</a:t>
            </a:r>
          </a:p>
          <a:p>
            <a:r>
              <a:rPr lang="es-ES_tradnl" dirty="0" smtClean="0">
                <a:solidFill>
                  <a:srgbClr val="FFFFFF"/>
                </a:solidFill>
              </a:rPr>
              <a:t>Haga un plan familiar.</a:t>
            </a:r>
          </a:p>
          <a:p>
            <a:r>
              <a:rPr lang="es-ES_tradnl" dirty="0" smtClean="0">
                <a:solidFill>
                  <a:srgbClr val="FFFFFF"/>
                </a:solidFill>
              </a:rPr>
              <a:t>Haga copias de todos los documentos de inmigración y otros importantes.</a:t>
            </a:r>
          </a:p>
          <a:p>
            <a:r>
              <a:rPr lang="es-ES_tradnl" dirty="0" smtClean="0">
                <a:solidFill>
                  <a:srgbClr val="FFFFFF"/>
                </a:solidFill>
              </a:rPr>
              <a:t>Haga un plan de cuido de niños.</a:t>
            </a:r>
          </a:p>
          <a:p>
            <a:r>
              <a:rPr lang="es-ES_tradnl" dirty="0" smtClean="0">
                <a:solidFill>
                  <a:srgbClr val="FFFFFF"/>
                </a:solidFill>
              </a:rPr>
              <a:t>Ahorre dinero.</a:t>
            </a:r>
          </a:p>
          <a:p>
            <a:r>
              <a:rPr lang="es-ES_tradnl" dirty="0" smtClean="0">
                <a:solidFill>
                  <a:srgbClr val="FFFFFF"/>
                </a:solidFill>
              </a:rPr>
              <a:t>ASEGÚRESE DE QUE TODOS EN SU FAMILIA CONOZCAN SUS DERECHOS. </a:t>
            </a:r>
            <a:endParaRPr lang="es-ES_tradnl" dirty="0">
              <a:solidFill>
                <a:srgbClr val="FFFFFF"/>
              </a:solidFill>
            </a:endParaRPr>
          </a:p>
        </p:txBody>
      </p:sp>
    </p:spTree>
    <p:extLst>
      <p:ext uri="{BB962C8B-B14F-4D97-AF65-F5344CB8AC3E}">
        <p14:creationId xmlns:p14="http://schemas.microsoft.com/office/powerpoint/2010/main" val="257855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125" y="2766218"/>
            <a:ext cx="8413750" cy="1325563"/>
          </a:xfrm>
        </p:spPr>
        <p:txBody>
          <a:bodyPr>
            <a:noAutofit/>
          </a:bodyPr>
          <a:lstStyle/>
          <a:p>
            <a:pPr algn="ctr"/>
            <a:r>
              <a:rPr lang="es-ES_tradnl" sz="7300" dirty="0" smtClean="0">
                <a:solidFill>
                  <a:schemeClr val="bg1"/>
                </a:solidFill>
              </a:rPr>
              <a:t>ACTÚE AHORA.</a:t>
            </a:r>
            <a:br>
              <a:rPr lang="es-ES_tradnl" sz="7300" dirty="0" smtClean="0">
                <a:solidFill>
                  <a:schemeClr val="bg1"/>
                </a:solidFill>
              </a:rPr>
            </a:br>
            <a:r>
              <a:rPr lang="es-ES_tradnl" sz="3200" dirty="0" smtClean="0">
                <a:solidFill>
                  <a:schemeClr val="bg1"/>
                </a:solidFill>
                <a:latin typeface="Futura PT Book" panose="020B0502020204020303" pitchFamily="34" charset="0"/>
              </a:rPr>
              <a:t/>
            </a:r>
            <a:br>
              <a:rPr lang="es-ES_tradnl" sz="3200" dirty="0" smtClean="0">
                <a:solidFill>
                  <a:schemeClr val="bg1"/>
                </a:solidFill>
                <a:latin typeface="Futura PT Book" panose="020B0502020204020303" pitchFamily="34" charset="0"/>
              </a:rPr>
            </a:br>
            <a:r>
              <a:rPr lang="es-ES_tradnl" sz="5600" dirty="0" smtClean="0">
                <a:solidFill>
                  <a:schemeClr val="bg1"/>
                </a:solidFill>
                <a:latin typeface="Futura PT Book" panose="020B0502020204020303" pitchFamily="34" charset="0"/>
              </a:rPr>
              <a:t>El conocimiento es poder.</a:t>
            </a:r>
            <a:br>
              <a:rPr lang="es-ES_tradnl" sz="5600" dirty="0" smtClean="0">
                <a:solidFill>
                  <a:schemeClr val="bg1"/>
                </a:solidFill>
                <a:latin typeface="Futura PT Book" panose="020B0502020204020303" pitchFamily="34" charset="0"/>
              </a:rPr>
            </a:br>
            <a:r>
              <a:rPr lang="es-ES_tradnl" sz="5600" dirty="0" smtClean="0">
                <a:solidFill>
                  <a:schemeClr val="bg1"/>
                </a:solidFill>
                <a:latin typeface="Futura PT Book" panose="020B0502020204020303" pitchFamily="34" charset="0"/>
              </a:rPr>
              <a:t>No espere. </a:t>
            </a:r>
            <a:br>
              <a:rPr lang="es-ES_tradnl" sz="5600" dirty="0" smtClean="0">
                <a:solidFill>
                  <a:schemeClr val="bg1"/>
                </a:solidFill>
                <a:latin typeface="Futura PT Book" panose="020B0502020204020303" pitchFamily="34" charset="0"/>
              </a:rPr>
            </a:br>
            <a:r>
              <a:rPr lang="es-ES_tradnl" sz="5600" dirty="0" smtClean="0">
                <a:solidFill>
                  <a:schemeClr val="bg1"/>
                </a:solidFill>
                <a:latin typeface="Futura PT Book" panose="020B0502020204020303" pitchFamily="34" charset="0"/>
              </a:rPr>
              <a:t>Esté preparado.</a:t>
            </a:r>
            <a:endParaRPr lang="es-ES_tradnl" sz="5600" dirty="0">
              <a:solidFill>
                <a:schemeClr val="bg1"/>
              </a:solidFill>
              <a:latin typeface="Futura PT Book" panose="020B0502020204020303" pitchFamily="34" charset="0"/>
            </a:endParaRPr>
          </a:p>
        </p:txBody>
      </p:sp>
    </p:spTree>
    <p:extLst>
      <p:ext uri="{BB962C8B-B14F-4D97-AF65-F5344CB8AC3E}">
        <p14:creationId xmlns:p14="http://schemas.microsoft.com/office/powerpoint/2010/main" val="284293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rgbClr val="009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898" y="365126"/>
            <a:ext cx="7886700" cy="1325563"/>
          </a:xfrm>
        </p:spPr>
        <p:txBody>
          <a:bodyPr/>
          <a:lstStyle/>
          <a:p>
            <a:r>
              <a:rPr lang="es-ES_tradnl" dirty="0" smtClean="0">
                <a:solidFill>
                  <a:schemeClr val="bg1"/>
                </a:solidFill>
              </a:rPr>
              <a:t>Información que usted </a:t>
            </a:r>
            <a:br>
              <a:rPr lang="es-ES_tradnl" dirty="0" smtClean="0">
                <a:solidFill>
                  <a:schemeClr val="bg1"/>
                </a:solidFill>
              </a:rPr>
            </a:br>
            <a:r>
              <a:rPr lang="es-ES_tradnl" dirty="0" smtClean="0">
                <a:solidFill>
                  <a:schemeClr val="bg1"/>
                </a:solidFill>
              </a:rPr>
              <a:t>TIENE QUE MEMORIZAR</a:t>
            </a:r>
            <a:endParaRPr lang="es-ES_tradnl" dirty="0">
              <a:solidFill>
                <a:schemeClr val="bg1"/>
              </a:solidFill>
            </a:endParaRPr>
          </a:p>
        </p:txBody>
      </p:sp>
      <p:sp>
        <p:nvSpPr>
          <p:cNvPr id="8" name="Content Placeholder 7"/>
          <p:cNvSpPr>
            <a:spLocks noGrp="1"/>
          </p:cNvSpPr>
          <p:nvPr>
            <p:ph idx="1"/>
          </p:nvPr>
        </p:nvSpPr>
        <p:spPr>
          <a:xfrm>
            <a:off x="258336" y="1825625"/>
            <a:ext cx="8508294" cy="4705804"/>
          </a:xfrm>
        </p:spPr>
        <p:txBody>
          <a:bodyPr numCol="2" spcCol="365760">
            <a:normAutofit/>
          </a:bodyPr>
          <a:lstStyle/>
          <a:p>
            <a:r>
              <a:rPr lang="es-ES_tradnl" dirty="0" smtClean="0">
                <a:solidFill>
                  <a:srgbClr val="FFFFFF"/>
                </a:solidFill>
              </a:rPr>
              <a:t>Número telefónico de su abogado/representante acreditado</a:t>
            </a:r>
          </a:p>
          <a:p>
            <a:r>
              <a:rPr lang="es-ES_tradnl" dirty="0" smtClean="0">
                <a:solidFill>
                  <a:srgbClr val="FFFFFF"/>
                </a:solidFill>
              </a:rPr>
              <a:t>Número telefónico de su consulado</a:t>
            </a:r>
          </a:p>
          <a:p>
            <a:r>
              <a:rPr lang="es-ES_tradnl" dirty="0" smtClean="0">
                <a:solidFill>
                  <a:srgbClr val="FFFFFF"/>
                </a:solidFill>
              </a:rPr>
              <a:t>Números telefónicos de parientes</a:t>
            </a:r>
          </a:p>
          <a:p>
            <a:r>
              <a:rPr lang="es-ES_tradnl" dirty="0" smtClean="0">
                <a:solidFill>
                  <a:srgbClr val="FFFFFF"/>
                </a:solidFill>
              </a:rPr>
              <a:t>Su Número de Registro de Extranjero/A# (que aparece en sus documentos de inmigración)</a:t>
            </a:r>
          </a:p>
          <a:p>
            <a:r>
              <a:rPr lang="es-ES_tradnl" dirty="0" smtClean="0">
                <a:solidFill>
                  <a:srgbClr val="FFFFFF"/>
                </a:solidFill>
              </a:rPr>
              <a:t>Su fecha de entrada a Estados Unidos</a:t>
            </a:r>
          </a:p>
          <a:p>
            <a:r>
              <a:rPr lang="es-ES_tradnl" dirty="0" smtClean="0">
                <a:solidFill>
                  <a:srgbClr val="FFFFFF"/>
                </a:solidFill>
              </a:rPr>
              <a:t>Su estado migratorio cuando entró a Estados Unidos</a:t>
            </a:r>
          </a:p>
          <a:p>
            <a:r>
              <a:rPr lang="es-ES_tradnl" dirty="0" smtClean="0">
                <a:solidFill>
                  <a:srgbClr val="FFFFFF"/>
                </a:solidFill>
              </a:rPr>
              <a:t>Su estado migratorio actual</a:t>
            </a:r>
          </a:p>
          <a:p>
            <a:r>
              <a:rPr lang="es-ES_tradnl" dirty="0" smtClean="0">
                <a:solidFill>
                  <a:srgbClr val="FFFFFF"/>
                </a:solidFill>
              </a:rPr>
              <a:t>Sus antecedentes penales </a:t>
            </a:r>
            <a:endParaRPr lang="es-ES_tradnl" dirty="0">
              <a:solidFill>
                <a:srgbClr val="FFFFFF"/>
              </a:solidFill>
            </a:endParaRPr>
          </a:p>
        </p:txBody>
      </p:sp>
    </p:spTree>
    <p:extLst>
      <p:ext uri="{BB962C8B-B14F-4D97-AF65-F5344CB8AC3E}">
        <p14:creationId xmlns:p14="http://schemas.microsoft.com/office/powerpoint/2010/main" val="2147611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s-ES_tradnl" dirty="0" smtClean="0">
                <a:solidFill>
                  <a:schemeClr val="bg1"/>
                </a:solidFill>
              </a:rPr>
              <a:t>Si alguien le llama desde detención o custodia policiaca </a:t>
            </a:r>
            <a:endParaRPr lang="es-ES_tradnl" dirty="0">
              <a:solidFill>
                <a:schemeClr val="bg1"/>
              </a:solidFill>
            </a:endParaRPr>
          </a:p>
        </p:txBody>
      </p:sp>
      <p:sp>
        <p:nvSpPr>
          <p:cNvPr id="8" name="Content Placeholder 7"/>
          <p:cNvSpPr>
            <a:spLocks noGrp="1"/>
          </p:cNvSpPr>
          <p:nvPr>
            <p:ph idx="1"/>
          </p:nvPr>
        </p:nvSpPr>
        <p:spPr>
          <a:xfrm>
            <a:off x="628649" y="2055815"/>
            <a:ext cx="8079921" cy="4009119"/>
          </a:xfrm>
        </p:spPr>
        <p:txBody>
          <a:bodyPr numCol="2" spcCol="365760">
            <a:normAutofit/>
          </a:bodyPr>
          <a:lstStyle/>
          <a:p>
            <a:r>
              <a:rPr lang="es-ES_tradnl" dirty="0" smtClean="0">
                <a:solidFill>
                  <a:srgbClr val="FFFFFF"/>
                </a:solidFill>
              </a:rPr>
              <a:t>¿</a:t>
            </a:r>
            <a:r>
              <a:rPr lang="es-ES_tradnl" dirty="0">
                <a:solidFill>
                  <a:srgbClr val="FFFFFF"/>
                </a:solidFill>
              </a:rPr>
              <a:t>Necesitas atención médica?</a:t>
            </a:r>
            <a:endParaRPr lang="en-US" dirty="0">
              <a:solidFill>
                <a:srgbClr val="FFFFFF"/>
              </a:solidFill>
            </a:endParaRPr>
          </a:p>
          <a:p>
            <a:r>
              <a:rPr lang="es-ES_tradnl" dirty="0" smtClean="0">
                <a:solidFill>
                  <a:srgbClr val="FFFFFF"/>
                </a:solidFill>
              </a:rPr>
              <a:t>¿</a:t>
            </a:r>
            <a:r>
              <a:rPr lang="es-ES_tradnl" dirty="0">
                <a:solidFill>
                  <a:srgbClr val="FFFFFF"/>
                </a:solidFill>
              </a:rPr>
              <a:t>Qué agencia del orden público te arrestó o detuvo?</a:t>
            </a:r>
            <a:endParaRPr lang="en-US" dirty="0">
              <a:solidFill>
                <a:srgbClr val="FFFFFF"/>
              </a:solidFill>
            </a:endParaRPr>
          </a:p>
          <a:p>
            <a:r>
              <a:rPr lang="es-ES_tradnl" dirty="0" smtClean="0">
                <a:solidFill>
                  <a:srgbClr val="FFFFFF"/>
                </a:solidFill>
              </a:rPr>
              <a:t>¿</a:t>
            </a:r>
            <a:r>
              <a:rPr lang="es-ES_tradnl" dirty="0">
                <a:solidFill>
                  <a:srgbClr val="FFFFFF"/>
                </a:solidFill>
              </a:rPr>
              <a:t>Dónde estás?</a:t>
            </a:r>
            <a:endParaRPr lang="en-US" dirty="0">
              <a:solidFill>
                <a:srgbClr val="FFFFFF"/>
              </a:solidFill>
            </a:endParaRPr>
          </a:p>
          <a:p>
            <a:r>
              <a:rPr lang="es-ES_tradnl" dirty="0" smtClean="0">
                <a:solidFill>
                  <a:srgbClr val="FFFFFF"/>
                </a:solidFill>
              </a:rPr>
              <a:t>¿</a:t>
            </a:r>
            <a:r>
              <a:rPr lang="es-ES_tradnl" dirty="0">
                <a:solidFill>
                  <a:srgbClr val="FFFFFF"/>
                </a:solidFill>
              </a:rPr>
              <a:t>Cuál es la ciudad o pueblo más grande cerca de ti?</a:t>
            </a:r>
            <a:endParaRPr lang="en-US" dirty="0">
              <a:solidFill>
                <a:srgbClr val="FFFFFF"/>
              </a:solidFill>
            </a:endParaRPr>
          </a:p>
          <a:p>
            <a:r>
              <a:rPr lang="es-ES_tradnl" dirty="0" smtClean="0">
                <a:solidFill>
                  <a:srgbClr val="FFFFFF"/>
                </a:solidFill>
              </a:rPr>
              <a:t>¿</a:t>
            </a:r>
            <a:r>
              <a:rPr lang="es-ES_tradnl" dirty="0">
                <a:solidFill>
                  <a:srgbClr val="FFFFFF"/>
                </a:solidFill>
              </a:rPr>
              <a:t>Qué documentos te han dado y qué dicen los documentos</a:t>
            </a:r>
            <a:r>
              <a:rPr lang="es-ES_tradnl" dirty="0" smtClean="0">
                <a:solidFill>
                  <a:srgbClr val="FFFFFF"/>
                </a:solidFill>
              </a:rPr>
              <a:t>?</a:t>
            </a:r>
          </a:p>
          <a:p>
            <a:r>
              <a:rPr lang="es-ES_tradnl" dirty="0" smtClean="0">
                <a:solidFill>
                  <a:srgbClr val="FFFFFF"/>
                </a:solidFill>
              </a:rPr>
              <a:t>¿</a:t>
            </a:r>
            <a:r>
              <a:rPr lang="es-ES_tradnl" dirty="0">
                <a:solidFill>
                  <a:srgbClr val="FFFFFF"/>
                </a:solidFill>
              </a:rPr>
              <a:t>Tienes alguna fecha fijada para el tribunal o una audiencia?</a:t>
            </a:r>
            <a:endParaRPr lang="en-US" dirty="0">
              <a:solidFill>
                <a:srgbClr val="FFFFFF"/>
              </a:solidFill>
            </a:endParaRPr>
          </a:p>
          <a:p>
            <a:r>
              <a:rPr lang="es-ES_tradnl" dirty="0" smtClean="0">
                <a:solidFill>
                  <a:srgbClr val="FFFFFF"/>
                </a:solidFill>
              </a:rPr>
              <a:t>¿</a:t>
            </a:r>
            <a:r>
              <a:rPr lang="es-ES_tradnl" dirty="0">
                <a:solidFill>
                  <a:srgbClr val="FFFFFF"/>
                </a:solidFill>
              </a:rPr>
              <a:t>Has hablado con tu abogado/representante acreditado?</a:t>
            </a:r>
            <a:r>
              <a:rPr lang="en-US" dirty="0">
                <a:solidFill>
                  <a:srgbClr val="FFFFFF"/>
                </a:solidFill>
              </a:rPr>
              <a:t> </a:t>
            </a:r>
            <a:r>
              <a:rPr lang="en-US"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3547960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CA7"/>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2766219"/>
            <a:ext cx="7886700" cy="1325563"/>
          </a:xfrm>
        </p:spPr>
        <p:txBody>
          <a:bodyPr>
            <a:noAutofit/>
          </a:bodyPr>
          <a:lstStyle/>
          <a:p>
            <a:pPr algn="ctr"/>
            <a:r>
              <a:rPr lang="es-ES_tradnl" sz="5400" dirty="0" smtClean="0">
                <a:solidFill>
                  <a:schemeClr val="bg1"/>
                </a:solidFill>
              </a:rPr>
              <a:t>¿Preguntas?</a:t>
            </a:r>
            <a:endParaRPr lang="es-ES_tradnl" sz="5400" dirty="0">
              <a:solidFill>
                <a:schemeClr val="bg1"/>
              </a:solidFill>
            </a:endParaRPr>
          </a:p>
        </p:txBody>
      </p:sp>
    </p:spTree>
    <p:extLst>
      <p:ext uri="{BB962C8B-B14F-4D97-AF65-F5344CB8AC3E}">
        <p14:creationId xmlns:p14="http://schemas.microsoft.com/office/powerpoint/2010/main" val="1809800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72436">
            <a:off x="3538360" y="3223401"/>
            <a:ext cx="4955930" cy="2831960"/>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pPr algn="ctr"/>
            <a:r>
              <a:rPr lang="en-US" dirty="0" smtClean="0">
                <a:solidFill>
                  <a:srgbClr val="009CA7"/>
                </a:solidFill>
              </a:rPr>
              <a:t>TARJETA DE </a:t>
            </a:r>
            <a:br>
              <a:rPr lang="en-US" dirty="0" smtClean="0">
                <a:solidFill>
                  <a:srgbClr val="009CA7"/>
                </a:solidFill>
              </a:rPr>
            </a:br>
            <a:r>
              <a:rPr lang="en-US" i="1" dirty="0" smtClean="0">
                <a:solidFill>
                  <a:srgbClr val="009CA7"/>
                </a:solidFill>
              </a:rPr>
              <a:t>CONOZCA SUS DERECHOS</a:t>
            </a:r>
            <a:endParaRPr lang="en-US" i="1" dirty="0">
              <a:solidFill>
                <a:srgbClr val="009CA7"/>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5854">
            <a:off x="857056" y="2258133"/>
            <a:ext cx="4955930" cy="28319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3458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60" r="16312" b="6094"/>
          <a:stretch/>
        </p:blipFill>
        <p:spPr>
          <a:xfrm flipH="1">
            <a:off x="0" y="0"/>
            <a:ext cx="9129486" cy="6883060"/>
          </a:xfrm>
          <a:prstGeom prst="rect">
            <a:avLst/>
          </a:prstGeom>
        </p:spPr>
      </p:pic>
      <p:sp>
        <p:nvSpPr>
          <p:cNvPr id="10" name="Rectangle 9"/>
          <p:cNvSpPr/>
          <p:nvPr/>
        </p:nvSpPr>
        <p:spPr>
          <a:xfrm>
            <a:off x="3991428" y="0"/>
            <a:ext cx="5167086" cy="688306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20078" y="684440"/>
            <a:ext cx="3943350" cy="1325563"/>
          </a:xfrm>
        </p:spPr>
        <p:txBody>
          <a:bodyPr/>
          <a:lstStyle/>
          <a:p>
            <a:r>
              <a:rPr lang="en-US" sz="3600" i="1" dirty="0">
                <a:solidFill>
                  <a:schemeClr val="bg1"/>
                </a:solidFill>
                <a:latin typeface="Adobe Caslon Pro" panose="0205050205050A020403" pitchFamily="18" charset="0"/>
              </a:rPr>
              <a:t>¿</a:t>
            </a:r>
            <a:r>
              <a:rPr lang="en-US" sz="3600" i="1" dirty="0" smtClean="0">
                <a:solidFill>
                  <a:schemeClr val="bg1"/>
                </a:solidFill>
                <a:latin typeface="Adobe Caslon Pro" panose="0205050205050A020403" pitchFamily="18" charset="0"/>
              </a:rPr>
              <a:t>DÓNDE?: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n-US" dirty="0" smtClean="0">
                <a:solidFill>
                  <a:schemeClr val="bg1"/>
                </a:solidFill>
              </a:rPr>
              <a:t>Su </a:t>
            </a:r>
            <a:r>
              <a:rPr lang="en-US" dirty="0" err="1" smtClean="0">
                <a:solidFill>
                  <a:schemeClr val="bg1"/>
                </a:solidFill>
              </a:rPr>
              <a:t>hogar</a:t>
            </a:r>
            <a:endParaRPr lang="en-US" dirty="0">
              <a:solidFill>
                <a:schemeClr val="bg1"/>
              </a:solidFill>
            </a:endParaRPr>
          </a:p>
        </p:txBody>
      </p:sp>
      <p:sp>
        <p:nvSpPr>
          <p:cNvPr id="8" name="Content Placeholder 7"/>
          <p:cNvSpPr>
            <a:spLocks noGrp="1"/>
          </p:cNvSpPr>
          <p:nvPr>
            <p:ph idx="1"/>
          </p:nvPr>
        </p:nvSpPr>
        <p:spPr>
          <a:xfrm>
            <a:off x="4620078" y="2010003"/>
            <a:ext cx="3943350" cy="4517118"/>
          </a:xfrm>
        </p:spPr>
        <p:txBody>
          <a:bodyPr>
            <a:normAutofit fontScale="92500" lnSpcReduction="10000"/>
          </a:bodyPr>
          <a:lstStyle/>
          <a:p>
            <a:r>
              <a:rPr lang="es-ES_tradnl" dirty="0" smtClean="0">
                <a:solidFill>
                  <a:schemeClr val="bg1"/>
                </a:solidFill>
              </a:rPr>
              <a:t>Dos maneras de entrar a su casa:</a:t>
            </a:r>
          </a:p>
          <a:p>
            <a:pPr lvl="1"/>
            <a:r>
              <a:rPr lang="es-ES_tradnl" dirty="0" smtClean="0">
                <a:solidFill>
                  <a:schemeClr val="bg1"/>
                </a:solidFill>
              </a:rPr>
              <a:t>orden judicial válida</a:t>
            </a:r>
          </a:p>
          <a:p>
            <a:pPr lvl="1"/>
            <a:r>
              <a:rPr lang="es-ES_tradnl" dirty="0" smtClean="0">
                <a:solidFill>
                  <a:schemeClr val="bg1"/>
                </a:solidFill>
              </a:rPr>
              <a:t>con el permiso suyo</a:t>
            </a:r>
          </a:p>
          <a:p>
            <a:r>
              <a:rPr lang="es-ES_tradnl" dirty="0" smtClean="0">
                <a:solidFill>
                  <a:schemeClr val="bg1"/>
                </a:solidFill>
              </a:rPr>
              <a:t>NO ABRA LA PUERTA.</a:t>
            </a:r>
          </a:p>
          <a:p>
            <a:r>
              <a:rPr lang="es-ES_tradnl" dirty="0" smtClean="0">
                <a:solidFill>
                  <a:srgbClr val="FFFFFF"/>
                </a:solidFill>
              </a:rPr>
              <a:t>SIEMPRE PIDA IDENTIFICACIÓN.</a:t>
            </a:r>
          </a:p>
          <a:p>
            <a:r>
              <a:rPr lang="es-ES_tradnl" dirty="0" smtClean="0">
                <a:solidFill>
                  <a:schemeClr val="bg1"/>
                </a:solidFill>
              </a:rPr>
              <a:t>PIDA VER UNA ORDEN JUDICIAL.</a:t>
            </a:r>
          </a:p>
          <a:p>
            <a:r>
              <a:rPr lang="es-ES_tradnl" dirty="0" smtClean="0">
                <a:solidFill>
                  <a:schemeClr val="bg1"/>
                </a:solidFill>
              </a:rPr>
              <a:t>Usted tiene el derecho a permanecer callado.</a:t>
            </a:r>
            <a:endParaRPr lang="es-ES_tradnl" dirty="0">
              <a:solidFill>
                <a:schemeClr val="bg1"/>
              </a:solidFill>
            </a:endParaRPr>
          </a:p>
        </p:txBody>
      </p:sp>
    </p:spTree>
    <p:extLst>
      <p:ext uri="{BB962C8B-B14F-4D97-AF65-F5344CB8AC3E}">
        <p14:creationId xmlns:p14="http://schemas.microsoft.com/office/powerpoint/2010/main" val="1266847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3429000"/>
            <a:ext cx="9144000" cy="3429000"/>
          </a:xfrm>
          <a:prstGeom prst="rect">
            <a:avLst/>
          </a:prstGeom>
          <a:solidFill>
            <a:srgbClr val="F18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0"/>
            <a:ext cx="9144000" cy="3429000"/>
          </a:xfrm>
          <a:prstGeom prst="rect">
            <a:avLst/>
          </a:prstGeom>
          <a:solidFill>
            <a:srgbClr val="009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355600"/>
            <a:ext cx="9144000" cy="584775"/>
          </a:xfrm>
          <a:prstGeom prst="rect">
            <a:avLst/>
          </a:prstGeom>
          <a:noFill/>
        </p:spPr>
        <p:txBody>
          <a:bodyPr wrap="square" rtlCol="0">
            <a:spAutoFit/>
          </a:bodyPr>
          <a:lstStyle/>
          <a:p>
            <a:pPr algn="ctr"/>
            <a:r>
              <a:rPr lang="en-US" sz="3200" dirty="0" err="1">
                <a:solidFill>
                  <a:schemeClr val="bg1"/>
                </a:solidFill>
                <a:latin typeface="Futura PT Heavy" panose="020B0802020204020303" pitchFamily="34" charset="0"/>
              </a:rPr>
              <a:t>Una</a:t>
            </a:r>
            <a:r>
              <a:rPr lang="en-US" sz="3200" dirty="0">
                <a:solidFill>
                  <a:schemeClr val="bg1"/>
                </a:solidFill>
                <a:latin typeface="Futura PT Heavy" panose="020B0802020204020303" pitchFamily="34" charset="0"/>
              </a:rPr>
              <a:t> </a:t>
            </a:r>
            <a:r>
              <a:rPr lang="en-US" sz="3200" dirty="0" err="1" smtClean="0">
                <a:solidFill>
                  <a:schemeClr val="bg1"/>
                </a:solidFill>
                <a:latin typeface="Futura PT Heavy" panose="020B0802020204020303" pitchFamily="34" charset="0"/>
              </a:rPr>
              <a:t>Orden</a:t>
            </a:r>
            <a:r>
              <a:rPr lang="en-US" sz="3200" dirty="0" smtClean="0">
                <a:solidFill>
                  <a:schemeClr val="bg1"/>
                </a:solidFill>
                <a:latin typeface="Futura PT Heavy" panose="020B0802020204020303" pitchFamily="34" charset="0"/>
              </a:rPr>
              <a:t> </a:t>
            </a:r>
            <a:r>
              <a:rPr lang="en-US" sz="3200" dirty="0">
                <a:solidFill>
                  <a:schemeClr val="bg1"/>
                </a:solidFill>
                <a:latin typeface="Futura PT Heavy" panose="020B0802020204020303" pitchFamily="34" charset="0"/>
              </a:rPr>
              <a:t>de </a:t>
            </a:r>
            <a:r>
              <a:rPr lang="en-US" sz="3200" dirty="0" err="1" smtClean="0">
                <a:solidFill>
                  <a:schemeClr val="bg1"/>
                </a:solidFill>
                <a:latin typeface="Futura PT Heavy" panose="020B0802020204020303" pitchFamily="34" charset="0"/>
              </a:rPr>
              <a:t>Registro</a:t>
            </a:r>
            <a:r>
              <a:rPr lang="en-US" sz="3200" dirty="0" smtClean="0">
                <a:solidFill>
                  <a:schemeClr val="bg1"/>
                </a:solidFill>
                <a:latin typeface="Futura PT Heavy" panose="020B0802020204020303" pitchFamily="34" charset="0"/>
              </a:rPr>
              <a:t> </a:t>
            </a:r>
            <a:r>
              <a:rPr lang="en-US" sz="3200" dirty="0" err="1" smtClean="0">
                <a:solidFill>
                  <a:schemeClr val="bg1"/>
                </a:solidFill>
                <a:latin typeface="Futura PT Heavy" panose="020B0802020204020303" pitchFamily="34" charset="0"/>
              </a:rPr>
              <a:t>Válida</a:t>
            </a:r>
            <a:endParaRPr lang="en-US" sz="3200" dirty="0">
              <a:solidFill>
                <a:schemeClr val="bg1"/>
              </a:solidFill>
              <a:latin typeface="Futura PT Heavy" panose="020B0802020204020303" pitchFamily="34" charset="0"/>
            </a:endParaRPr>
          </a:p>
        </p:txBody>
      </p:sp>
      <p:sp>
        <p:nvSpPr>
          <p:cNvPr id="20" name="TextBox 19"/>
          <p:cNvSpPr txBox="1"/>
          <p:nvPr/>
        </p:nvSpPr>
        <p:spPr>
          <a:xfrm>
            <a:off x="-123371" y="3708572"/>
            <a:ext cx="9144000" cy="584775"/>
          </a:xfrm>
          <a:prstGeom prst="rect">
            <a:avLst/>
          </a:prstGeom>
          <a:noFill/>
        </p:spPr>
        <p:txBody>
          <a:bodyPr wrap="square" rtlCol="0">
            <a:spAutoFit/>
          </a:bodyPr>
          <a:lstStyle/>
          <a:p>
            <a:pPr algn="ctr"/>
            <a:r>
              <a:rPr lang="en-US" sz="3200" dirty="0" err="1">
                <a:solidFill>
                  <a:schemeClr val="bg1"/>
                </a:solidFill>
                <a:latin typeface="Futura PT Heavy" panose="020B0802020204020303" pitchFamily="34" charset="0"/>
              </a:rPr>
              <a:t>Una</a:t>
            </a:r>
            <a:r>
              <a:rPr lang="en-US" sz="3200" dirty="0">
                <a:solidFill>
                  <a:schemeClr val="bg1"/>
                </a:solidFill>
                <a:latin typeface="Futura PT Heavy" panose="020B0802020204020303" pitchFamily="34" charset="0"/>
              </a:rPr>
              <a:t> </a:t>
            </a:r>
            <a:r>
              <a:rPr lang="en-US" sz="3200" dirty="0" err="1" smtClean="0">
                <a:solidFill>
                  <a:schemeClr val="bg1"/>
                </a:solidFill>
                <a:latin typeface="Futura PT Heavy" panose="020B0802020204020303" pitchFamily="34" charset="0"/>
              </a:rPr>
              <a:t>Orden</a:t>
            </a:r>
            <a:r>
              <a:rPr lang="en-US" sz="3200" dirty="0" smtClean="0">
                <a:solidFill>
                  <a:schemeClr val="bg1"/>
                </a:solidFill>
                <a:latin typeface="Futura PT Heavy" panose="020B0802020204020303" pitchFamily="34" charset="0"/>
              </a:rPr>
              <a:t> </a:t>
            </a:r>
            <a:r>
              <a:rPr lang="en-US" sz="3200" dirty="0">
                <a:solidFill>
                  <a:schemeClr val="bg1"/>
                </a:solidFill>
                <a:latin typeface="Futura PT Heavy" panose="020B0802020204020303" pitchFamily="34" charset="0"/>
              </a:rPr>
              <a:t>de </a:t>
            </a:r>
            <a:r>
              <a:rPr lang="en-US" sz="3200" dirty="0" err="1" smtClean="0">
                <a:solidFill>
                  <a:schemeClr val="bg1"/>
                </a:solidFill>
                <a:latin typeface="Futura PT Heavy" panose="020B0802020204020303" pitchFamily="34" charset="0"/>
              </a:rPr>
              <a:t>Arresto</a:t>
            </a:r>
            <a:r>
              <a:rPr lang="en-US" sz="3200" dirty="0" smtClean="0">
                <a:solidFill>
                  <a:schemeClr val="bg1"/>
                </a:solidFill>
                <a:latin typeface="Futura PT Heavy" panose="020B0802020204020303" pitchFamily="34" charset="0"/>
              </a:rPr>
              <a:t> </a:t>
            </a:r>
            <a:r>
              <a:rPr lang="en-US" sz="3200" dirty="0" err="1" smtClean="0">
                <a:solidFill>
                  <a:schemeClr val="bg1"/>
                </a:solidFill>
                <a:latin typeface="Futura PT Heavy" panose="020B0802020204020303" pitchFamily="34" charset="0"/>
              </a:rPr>
              <a:t>Válida</a:t>
            </a:r>
            <a:endParaRPr lang="en-US" sz="3200" dirty="0">
              <a:solidFill>
                <a:schemeClr val="bg1"/>
              </a:solidFill>
              <a:latin typeface="Futura PT Heavy" panose="020B0802020204020303" pitchFamily="34" charset="0"/>
            </a:endParaRPr>
          </a:p>
        </p:txBody>
      </p:sp>
      <p:sp>
        <p:nvSpPr>
          <p:cNvPr id="7" name="TextBox 6"/>
          <p:cNvSpPr txBox="1"/>
          <p:nvPr/>
        </p:nvSpPr>
        <p:spPr>
          <a:xfrm>
            <a:off x="520323" y="1021475"/>
            <a:ext cx="7897109" cy="2308324"/>
          </a:xfrm>
          <a:prstGeom prst="rect">
            <a:avLst/>
          </a:prstGeom>
          <a:noFill/>
        </p:spPr>
        <p:txBody>
          <a:bodyPr wrap="square" numCol="2" rtlCol="0">
            <a:spAutoFit/>
          </a:bodyPr>
          <a:lstStyle/>
          <a:p>
            <a:pPr marL="285750" indent="-285750">
              <a:buFont typeface="Arial" panose="020B0604020202020204" pitchFamily="34" charset="0"/>
              <a:buChar char="•"/>
            </a:pPr>
            <a:r>
              <a:rPr lang="es-ES_tradnl" sz="2400" dirty="0" smtClean="0">
                <a:solidFill>
                  <a:schemeClr val="bg1"/>
                </a:solidFill>
              </a:rPr>
              <a:t>Tiene que estar firmada   por  un juez, juez de paz       o magistrado. </a:t>
            </a:r>
          </a:p>
          <a:p>
            <a:pPr marL="285750" indent="-285750">
              <a:buFont typeface="Arial" panose="020B0604020202020204" pitchFamily="34" charset="0"/>
              <a:buChar char="•"/>
            </a:pPr>
            <a:r>
              <a:rPr lang="es-ES_tradnl" sz="2400" dirty="0" smtClean="0">
                <a:solidFill>
                  <a:schemeClr val="bg1"/>
                </a:solidFill>
              </a:rPr>
              <a:t>Tiene que contener la dirección a ser registrada. </a:t>
            </a:r>
          </a:p>
          <a:p>
            <a:endParaRPr lang="es-ES_tradnl" sz="2400" dirty="0" smtClean="0">
              <a:solidFill>
                <a:schemeClr val="bg1"/>
              </a:solidFill>
            </a:endParaRPr>
          </a:p>
          <a:p>
            <a:pPr marL="285750" indent="-285750">
              <a:buFont typeface="Arial" panose="020B0604020202020204" pitchFamily="34" charset="0"/>
              <a:buChar char="•"/>
            </a:pPr>
            <a:r>
              <a:rPr lang="es-ES_tradnl" sz="2400" dirty="0" smtClean="0">
                <a:solidFill>
                  <a:schemeClr val="bg1"/>
                </a:solidFill>
              </a:rPr>
              <a:t>Tiene que describir el área a ser registrada. Si oficiales entran a su casa, diga: “NO CONSIENTO A QUE USTED REGISTRE MI HOGAR”.</a:t>
            </a:r>
            <a:endParaRPr lang="es-ES_tradnl" dirty="0"/>
          </a:p>
        </p:txBody>
      </p:sp>
      <p:sp>
        <p:nvSpPr>
          <p:cNvPr id="22" name="TextBox 21"/>
          <p:cNvSpPr txBox="1"/>
          <p:nvPr/>
        </p:nvSpPr>
        <p:spPr>
          <a:xfrm>
            <a:off x="332368" y="4473648"/>
            <a:ext cx="8490857" cy="2308324"/>
          </a:xfrm>
          <a:prstGeom prst="rect">
            <a:avLst/>
          </a:prstGeom>
          <a:noFill/>
        </p:spPr>
        <p:txBody>
          <a:bodyPr wrap="square" numCol="2" rtlCol="0">
            <a:spAutoFit/>
          </a:bodyPr>
          <a:lstStyle/>
          <a:p>
            <a:pPr marL="285750" indent="-285750">
              <a:buFont typeface="Arial" panose="020B0604020202020204" pitchFamily="34" charset="0"/>
              <a:buChar char="•"/>
            </a:pPr>
            <a:r>
              <a:rPr lang="es-ES_tradnl" sz="2400" dirty="0" smtClean="0">
                <a:solidFill>
                  <a:schemeClr val="bg1"/>
                </a:solidFill>
              </a:rPr>
              <a:t>Tiene que estar firmada        por un juez, juez de paz            o magistrado.</a:t>
            </a:r>
          </a:p>
          <a:p>
            <a:pPr marL="285750" indent="-285750">
              <a:buFont typeface="Arial" panose="020B0604020202020204" pitchFamily="34" charset="0"/>
              <a:buChar char="•"/>
            </a:pPr>
            <a:r>
              <a:rPr lang="es-ES_tradnl" sz="2400" dirty="0" smtClean="0">
                <a:solidFill>
                  <a:schemeClr val="bg1"/>
                </a:solidFill>
              </a:rPr>
              <a:t>Tiene que declarar el nombre de la persona a ser arrestada.</a:t>
            </a:r>
          </a:p>
          <a:p>
            <a:pPr marL="285750" indent="-285750">
              <a:buFont typeface="Arial" panose="020B0604020202020204" pitchFamily="34" charset="0"/>
              <a:buChar char="•"/>
            </a:pPr>
            <a:endParaRPr lang="es-ES_tradnl" sz="2400" dirty="0" smtClean="0">
              <a:solidFill>
                <a:schemeClr val="bg1"/>
              </a:solidFill>
            </a:endParaRPr>
          </a:p>
          <a:p>
            <a:pPr marL="285750" indent="-285750">
              <a:buFont typeface="Arial" panose="020B0604020202020204" pitchFamily="34" charset="0"/>
              <a:buChar char="•"/>
            </a:pPr>
            <a:r>
              <a:rPr lang="es-ES_tradnl" sz="2400" dirty="0" smtClean="0">
                <a:solidFill>
                  <a:schemeClr val="bg1"/>
                </a:solidFill>
              </a:rPr>
              <a:t>Tiene que describir la persona a ser arrestada.</a:t>
            </a:r>
          </a:p>
        </p:txBody>
      </p:sp>
    </p:spTree>
    <p:extLst>
      <p:ext uri="{BB962C8B-B14F-4D97-AF65-F5344CB8AC3E}">
        <p14:creationId xmlns:p14="http://schemas.microsoft.com/office/powerpoint/2010/main" val="1822216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3216" y="1012954"/>
            <a:ext cx="8137568" cy="4832092"/>
          </a:xfrm>
          <a:prstGeom prst="rect">
            <a:avLst/>
          </a:prstGeom>
          <a:noFill/>
        </p:spPr>
        <p:txBody>
          <a:bodyPr wrap="square" rtlCol="0">
            <a:spAutoFit/>
          </a:bodyPr>
          <a:lstStyle/>
          <a:p>
            <a:pPr algn="ctr"/>
            <a:r>
              <a:rPr lang="es-ES_tradnl" sz="4400" dirty="0" smtClean="0">
                <a:solidFill>
                  <a:schemeClr val="bg1"/>
                </a:solidFill>
                <a:latin typeface="Futura PT Heavy" panose="020B0802020204020303" pitchFamily="34" charset="0"/>
              </a:rPr>
              <a:t>Orden de remoción/deportación </a:t>
            </a:r>
            <a:br>
              <a:rPr lang="es-ES_tradnl" sz="4400" dirty="0" smtClean="0">
                <a:solidFill>
                  <a:schemeClr val="bg1"/>
                </a:solidFill>
                <a:latin typeface="Futura PT Heavy" panose="020B0802020204020303" pitchFamily="34" charset="0"/>
              </a:rPr>
            </a:br>
            <a:r>
              <a:rPr lang="es-ES_tradnl" sz="4400" dirty="0" smtClean="0">
                <a:solidFill>
                  <a:schemeClr val="bg1"/>
                </a:solidFill>
                <a:latin typeface="Futura PT Heavy" panose="020B0802020204020303" pitchFamily="34" charset="0"/>
              </a:rPr>
              <a:t>(orden de inmigración)</a:t>
            </a:r>
          </a:p>
          <a:p>
            <a:pPr algn="ctr"/>
            <a:r>
              <a:rPr lang="es-ES_tradnl" sz="8800" dirty="0" smtClean="0">
                <a:solidFill>
                  <a:schemeClr val="bg1"/>
                </a:solidFill>
                <a:latin typeface="Futura PT Heavy" panose="020B0802020204020303" pitchFamily="34" charset="0"/>
              </a:rPr>
              <a:t>≠ </a:t>
            </a:r>
          </a:p>
          <a:p>
            <a:pPr algn="ctr"/>
            <a:r>
              <a:rPr lang="es-ES_tradnl" sz="4400" dirty="0" smtClean="0">
                <a:solidFill>
                  <a:schemeClr val="bg1"/>
                </a:solidFill>
                <a:latin typeface="Futura PT Heavy" panose="020B0802020204020303" pitchFamily="34" charset="0"/>
              </a:rPr>
              <a:t>El derecho a entrar</a:t>
            </a:r>
          </a:p>
          <a:p>
            <a:pPr algn="ctr"/>
            <a:r>
              <a:rPr lang="es-ES_tradnl" sz="4400" dirty="0" smtClean="0">
                <a:solidFill>
                  <a:schemeClr val="bg1"/>
                </a:solidFill>
                <a:latin typeface="Futura PT Heavy" panose="020B0802020204020303" pitchFamily="34" charset="0"/>
              </a:rPr>
              <a:t>a su casa</a:t>
            </a:r>
            <a:endParaRPr lang="es-ES_tradnl" sz="4400" dirty="0">
              <a:solidFill>
                <a:schemeClr val="bg1"/>
              </a:solidFill>
              <a:latin typeface="Futura PT Heavy" panose="020B0802020204020303" pitchFamily="34" charset="0"/>
            </a:endParaRPr>
          </a:p>
        </p:txBody>
      </p:sp>
    </p:spTree>
    <p:extLst>
      <p:ext uri="{BB962C8B-B14F-4D97-AF65-F5344CB8AC3E}">
        <p14:creationId xmlns:p14="http://schemas.microsoft.com/office/powerpoint/2010/main" val="2818982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58514" cy="68955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365126"/>
            <a:ext cx="8176285" cy="1325563"/>
          </a:xfrm>
        </p:spPr>
        <p:txBody>
          <a:bodyPr/>
          <a:lstStyle/>
          <a:p>
            <a:r>
              <a:rPr lang="en-US" dirty="0">
                <a:solidFill>
                  <a:schemeClr val="bg1"/>
                </a:solidFill>
              </a:rPr>
              <a:t>Si los </a:t>
            </a:r>
            <a:r>
              <a:rPr lang="en-US" dirty="0" err="1">
                <a:solidFill>
                  <a:schemeClr val="bg1"/>
                </a:solidFill>
              </a:rPr>
              <a:t>oficiales</a:t>
            </a:r>
            <a:r>
              <a:rPr lang="en-US" dirty="0">
                <a:solidFill>
                  <a:schemeClr val="bg1"/>
                </a:solidFill>
              </a:rPr>
              <a:t> </a:t>
            </a:r>
            <a:r>
              <a:rPr lang="en-US" dirty="0" err="1">
                <a:solidFill>
                  <a:schemeClr val="bg1"/>
                </a:solidFill>
              </a:rPr>
              <a:t>entran</a:t>
            </a:r>
            <a:r>
              <a:rPr lang="en-US" dirty="0">
                <a:solidFill>
                  <a:schemeClr val="bg1"/>
                </a:solidFill>
              </a:rPr>
              <a:t> a </a:t>
            </a:r>
            <a:r>
              <a:rPr lang="en-US" dirty="0" err="1">
                <a:solidFill>
                  <a:schemeClr val="bg1"/>
                </a:solidFill>
              </a:rPr>
              <a:t>su</a:t>
            </a:r>
            <a:r>
              <a:rPr lang="en-US" dirty="0">
                <a:solidFill>
                  <a:schemeClr val="bg1"/>
                </a:solidFill>
              </a:rPr>
              <a:t> casa</a:t>
            </a:r>
          </a:p>
        </p:txBody>
      </p:sp>
      <p:sp>
        <p:nvSpPr>
          <p:cNvPr id="8" name="Content Placeholder 7"/>
          <p:cNvSpPr>
            <a:spLocks noGrp="1"/>
          </p:cNvSpPr>
          <p:nvPr>
            <p:ph idx="1"/>
          </p:nvPr>
        </p:nvSpPr>
        <p:spPr/>
        <p:txBody>
          <a:bodyPr/>
          <a:lstStyle/>
          <a:p>
            <a:r>
              <a:rPr lang="es-ES_tradnl" dirty="0" smtClean="0">
                <a:solidFill>
                  <a:schemeClr val="bg1"/>
                </a:solidFill>
              </a:rPr>
              <a:t>Infórmeles si hay niños, ancianos o enfermos en la casa.</a:t>
            </a:r>
          </a:p>
          <a:p>
            <a:r>
              <a:rPr lang="es-ES_tradnl" dirty="0" smtClean="0">
                <a:solidFill>
                  <a:schemeClr val="bg1"/>
                </a:solidFill>
              </a:rPr>
              <a:t>¡Diga que usted no lo consiente! </a:t>
            </a:r>
            <a:r>
              <a:rPr lang="es-ES_tradnl" b="1" dirty="0" smtClean="0">
                <a:solidFill>
                  <a:schemeClr val="bg1"/>
                </a:solidFill>
              </a:rPr>
              <a:t>YOU MAY NOT ENTER, PLEASE LEAVE.</a:t>
            </a:r>
            <a:endParaRPr lang="es-ES_tradnl" dirty="0" smtClean="0">
              <a:solidFill>
                <a:schemeClr val="bg1"/>
              </a:solidFill>
            </a:endParaRPr>
          </a:p>
          <a:p>
            <a:r>
              <a:rPr lang="es-ES_tradnl" dirty="0" smtClean="0">
                <a:solidFill>
                  <a:schemeClr val="bg1"/>
                </a:solidFill>
              </a:rPr>
              <a:t> Ponga mucha atención dónde los oficiales registran.</a:t>
            </a:r>
          </a:p>
          <a:p>
            <a:r>
              <a:rPr lang="es-ES_tradnl" dirty="0" smtClean="0">
                <a:solidFill>
                  <a:schemeClr val="bg1"/>
                </a:solidFill>
              </a:rPr>
              <a:t>En cuanto se vayan escriba lo que sucedió.</a:t>
            </a:r>
            <a:endParaRPr lang="es-ES_tradnl" dirty="0">
              <a:solidFill>
                <a:schemeClr val="bg1"/>
              </a:solidFill>
            </a:endParaRPr>
          </a:p>
        </p:txBody>
      </p:sp>
    </p:spTree>
    <p:extLst>
      <p:ext uri="{BB962C8B-B14F-4D97-AF65-F5344CB8AC3E}">
        <p14:creationId xmlns:p14="http://schemas.microsoft.com/office/powerpoint/2010/main" val="2502285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589" t="7543" r="25477" b="9457"/>
          <a:stretch/>
        </p:blipFill>
        <p:spPr>
          <a:xfrm>
            <a:off x="0" y="-190500"/>
            <a:ext cx="9382280" cy="7070271"/>
          </a:xfrm>
          <a:prstGeom prst="rect">
            <a:avLst/>
          </a:prstGeom>
        </p:spPr>
      </p:pic>
      <p:sp>
        <p:nvSpPr>
          <p:cNvPr id="10" name="Rectangle 9"/>
          <p:cNvSpPr/>
          <p:nvPr/>
        </p:nvSpPr>
        <p:spPr>
          <a:xfrm>
            <a:off x="0" y="-21524"/>
            <a:ext cx="5167086" cy="688306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5594" y="614262"/>
            <a:ext cx="3943350" cy="1325563"/>
          </a:xfrm>
        </p:spPr>
        <p:txBody>
          <a:bodyPr>
            <a:normAutofit fontScale="90000"/>
          </a:bodyPr>
          <a:lstStyle/>
          <a:p>
            <a:r>
              <a:rPr lang="en-US" sz="3600" i="1" dirty="0" smtClean="0">
                <a:solidFill>
                  <a:schemeClr val="bg1"/>
                </a:solidFill>
                <a:latin typeface="Adobe Caslon Pro" panose="0205050205050A020403" pitchFamily="18" charset="0"/>
              </a:rPr>
              <a:t>¿DÓNDE?: </a:t>
            </a:r>
            <a:r>
              <a:rPr lang="en-US" sz="3600" dirty="0" smtClean="0">
                <a:solidFill>
                  <a:schemeClr val="bg1"/>
                </a:solidFill>
                <a:latin typeface="Adobe Caslon Pro" panose="0205050205050A020403" pitchFamily="18" charset="0"/>
              </a:rPr>
              <a:t/>
            </a:r>
            <a:br>
              <a:rPr lang="en-US" sz="3600" dirty="0" smtClean="0">
                <a:solidFill>
                  <a:schemeClr val="bg1"/>
                </a:solidFill>
                <a:latin typeface="Adobe Caslon Pro" panose="0205050205050A020403" pitchFamily="18" charset="0"/>
              </a:rPr>
            </a:br>
            <a:r>
              <a:rPr lang="en-US" dirty="0">
                <a:solidFill>
                  <a:schemeClr val="bg1"/>
                </a:solidFill>
              </a:rPr>
              <a:t>La </a:t>
            </a:r>
            <a:r>
              <a:rPr lang="en-US" dirty="0" err="1">
                <a:solidFill>
                  <a:schemeClr val="bg1"/>
                </a:solidFill>
              </a:rPr>
              <a:t>calle</a:t>
            </a:r>
            <a:r>
              <a:rPr lang="en-US" dirty="0">
                <a:solidFill>
                  <a:schemeClr val="bg1"/>
                </a:solidFill>
              </a:rPr>
              <a:t> o </a:t>
            </a:r>
            <a:r>
              <a:rPr lang="en-US" dirty="0" smtClean="0">
                <a:solidFill>
                  <a:schemeClr val="bg1"/>
                </a:solidFill>
              </a:rPr>
              <a:t/>
            </a:r>
            <a:br>
              <a:rPr lang="en-US" dirty="0" smtClean="0">
                <a:solidFill>
                  <a:schemeClr val="bg1"/>
                </a:solidFill>
              </a:rPr>
            </a:br>
            <a:r>
              <a:rPr lang="en-US" dirty="0" err="1" smtClean="0">
                <a:solidFill>
                  <a:schemeClr val="bg1"/>
                </a:solidFill>
              </a:rPr>
              <a:t>área</a:t>
            </a:r>
            <a:r>
              <a:rPr lang="en-US" dirty="0" smtClean="0">
                <a:solidFill>
                  <a:schemeClr val="bg1"/>
                </a:solidFill>
              </a:rPr>
              <a:t> </a:t>
            </a:r>
            <a:r>
              <a:rPr lang="en-US" dirty="0" err="1">
                <a:solidFill>
                  <a:schemeClr val="bg1"/>
                </a:solidFill>
              </a:rPr>
              <a:t>pública</a:t>
            </a:r>
            <a:endParaRPr lang="en-US" dirty="0">
              <a:solidFill>
                <a:schemeClr val="bg1"/>
              </a:solidFill>
            </a:endParaRPr>
          </a:p>
        </p:txBody>
      </p:sp>
      <p:sp>
        <p:nvSpPr>
          <p:cNvPr id="8" name="Content Placeholder 7"/>
          <p:cNvSpPr>
            <a:spLocks noGrp="1"/>
          </p:cNvSpPr>
          <p:nvPr>
            <p:ph idx="1"/>
          </p:nvPr>
        </p:nvSpPr>
        <p:spPr>
          <a:xfrm>
            <a:off x="452088" y="2310741"/>
            <a:ext cx="4458580" cy="4288971"/>
          </a:xfrm>
        </p:spPr>
        <p:txBody>
          <a:bodyPr>
            <a:normAutofit fontScale="85000" lnSpcReduction="10000"/>
          </a:bodyPr>
          <a:lstStyle/>
          <a:p>
            <a:r>
              <a:rPr lang="es-ES_tradnl" dirty="0" smtClean="0">
                <a:solidFill>
                  <a:schemeClr val="bg1"/>
                </a:solidFill>
              </a:rPr>
              <a:t>NO CORRA.</a:t>
            </a:r>
          </a:p>
          <a:p>
            <a:r>
              <a:rPr lang="es-ES_tradnl" dirty="0" smtClean="0">
                <a:solidFill>
                  <a:schemeClr val="bg1"/>
                </a:solidFill>
              </a:rPr>
              <a:t>Antes de decir cualquier cosa pregunte: </a:t>
            </a:r>
          </a:p>
          <a:p>
            <a:pPr marL="0" indent="0">
              <a:buNone/>
            </a:pPr>
            <a:r>
              <a:rPr lang="es-ES_tradnl" dirty="0" smtClean="0">
                <a:solidFill>
                  <a:schemeClr val="bg1"/>
                </a:solidFill>
              </a:rPr>
              <a:t>“¿</a:t>
            </a:r>
            <a:r>
              <a:rPr lang="es-ES_tradnl" b="1" dirty="0" smtClean="0">
                <a:solidFill>
                  <a:schemeClr val="bg1"/>
                </a:solidFill>
              </a:rPr>
              <a:t>Estoy libre para irme? Am I free to </a:t>
            </a:r>
            <a:r>
              <a:rPr lang="es-ES_tradnl" b="1" dirty="0" err="1" smtClean="0">
                <a:solidFill>
                  <a:schemeClr val="bg1"/>
                </a:solidFill>
              </a:rPr>
              <a:t>go</a:t>
            </a:r>
            <a:r>
              <a:rPr lang="es-ES_tradnl" dirty="0" smtClean="0">
                <a:solidFill>
                  <a:schemeClr val="bg1"/>
                </a:solidFill>
              </a:rPr>
              <a:t>?” </a:t>
            </a:r>
          </a:p>
          <a:p>
            <a:r>
              <a:rPr lang="es-ES_tradnl" dirty="0" smtClean="0">
                <a:solidFill>
                  <a:schemeClr val="bg1"/>
                </a:solidFill>
              </a:rPr>
              <a:t>Usted tiene derecho a mantenerse callado.</a:t>
            </a:r>
          </a:p>
          <a:p>
            <a:r>
              <a:rPr lang="es-ES_tradnl" dirty="0" smtClean="0">
                <a:solidFill>
                  <a:schemeClr val="bg1"/>
                </a:solidFill>
              </a:rPr>
              <a:t>En algunos estados usted tiene que dar su nombre. </a:t>
            </a:r>
          </a:p>
          <a:p>
            <a:r>
              <a:rPr lang="es-ES_tradnl" dirty="0" smtClean="0">
                <a:solidFill>
                  <a:schemeClr val="bg1"/>
                </a:solidFill>
              </a:rPr>
              <a:t>Si es registrado, diga: “NO CONSIENTO A ESTE REGISTRO” “I do </a:t>
            </a:r>
            <a:r>
              <a:rPr lang="es-ES_tradnl" dirty="0" err="1" smtClean="0">
                <a:solidFill>
                  <a:schemeClr val="bg1"/>
                </a:solidFill>
              </a:rPr>
              <a:t>not</a:t>
            </a:r>
            <a:r>
              <a:rPr lang="es-ES_tradnl" dirty="0" smtClean="0">
                <a:solidFill>
                  <a:schemeClr val="bg1"/>
                </a:solidFill>
              </a:rPr>
              <a:t> </a:t>
            </a:r>
            <a:r>
              <a:rPr lang="es-ES_tradnl" dirty="0" err="1" smtClean="0">
                <a:solidFill>
                  <a:schemeClr val="bg1"/>
                </a:solidFill>
              </a:rPr>
              <a:t>consent</a:t>
            </a:r>
            <a:r>
              <a:rPr lang="es-ES_tradnl" dirty="0" smtClean="0">
                <a:solidFill>
                  <a:schemeClr val="bg1"/>
                </a:solidFill>
              </a:rPr>
              <a:t> to </a:t>
            </a:r>
            <a:r>
              <a:rPr lang="es-ES_tradnl" dirty="0" err="1" smtClean="0">
                <a:solidFill>
                  <a:schemeClr val="bg1"/>
                </a:solidFill>
              </a:rPr>
              <a:t>this</a:t>
            </a:r>
            <a:r>
              <a:rPr lang="es-ES_tradnl" dirty="0" smtClean="0">
                <a:solidFill>
                  <a:schemeClr val="bg1"/>
                </a:solidFill>
              </a:rPr>
              <a:t> </a:t>
            </a:r>
            <a:r>
              <a:rPr lang="es-ES_tradnl" dirty="0" err="1" smtClean="0">
                <a:solidFill>
                  <a:schemeClr val="bg1"/>
                </a:solidFill>
              </a:rPr>
              <a:t>search</a:t>
            </a:r>
            <a:r>
              <a:rPr lang="es-ES_tradnl" dirty="0" smtClean="0">
                <a:solidFill>
                  <a:schemeClr val="bg1"/>
                </a:solidFill>
              </a:rPr>
              <a:t>.”</a:t>
            </a:r>
            <a:endParaRPr lang="es-ES_tradnl" dirty="0">
              <a:solidFill>
                <a:schemeClr val="bg1"/>
              </a:solidFill>
            </a:endParaRPr>
          </a:p>
        </p:txBody>
      </p:sp>
    </p:spTree>
    <p:extLst>
      <p:ext uri="{BB962C8B-B14F-4D97-AF65-F5344CB8AC3E}">
        <p14:creationId xmlns:p14="http://schemas.microsoft.com/office/powerpoint/2010/main" val="878865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1290</TotalTime>
  <Words>6407</Words>
  <Application>Microsoft Office PowerPoint</Application>
  <PresentationFormat>On-screen Show (4:3)</PresentationFormat>
  <Paragraphs>497</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Futura PT Heavy</vt:lpstr>
      <vt:lpstr>Times New Roman</vt:lpstr>
      <vt:lpstr>Adobe Caslon Pro</vt:lpstr>
      <vt:lpstr>Arial</vt:lpstr>
      <vt:lpstr>Calibri</vt:lpstr>
      <vt:lpstr>ＭＳ 明朝</vt:lpstr>
      <vt:lpstr>Futura PT Book</vt:lpstr>
      <vt:lpstr>Office Theme</vt:lpstr>
      <vt:lpstr>CONOZCA SUS DERECHOS</vt:lpstr>
      <vt:lpstr>USTED TIENE DERECHOS sin importar su estado migratorio</vt:lpstr>
      <vt:lpstr>ACTÚE AHORA.  El conocimiento es poder. No espere.  Esté preparado.</vt:lpstr>
      <vt:lpstr>TARJETA DE  CONOZCA SUS DERECHOS</vt:lpstr>
      <vt:lpstr>¿DÓNDE?:  Su hogar</vt:lpstr>
      <vt:lpstr>PowerPoint Presentation</vt:lpstr>
      <vt:lpstr>PowerPoint Presentation</vt:lpstr>
      <vt:lpstr>Si los oficiales entran a su casa</vt:lpstr>
      <vt:lpstr>¿DÓNDE?:  La calle o  área pública</vt:lpstr>
      <vt:lpstr>¿DÓNDE?:  Su lugar de trabajo</vt:lpstr>
      <vt:lpstr>Plan de Emergencia en su Trabajo</vt:lpstr>
      <vt:lpstr>¿DÓNDE?:  Su carro</vt:lpstr>
      <vt:lpstr>DÓNDE:  En el Carro o en la Casa de Otra Persona</vt:lpstr>
      <vt:lpstr>¿DÓNDE?:  Bajo custodia de la policía/cárcel</vt:lpstr>
      <vt:lpstr>¿DÓNDE?:  Centro de Detención de Inmigración</vt:lpstr>
      <vt:lpstr>Doce cosas que usted y su familia  deben recordar en CUALQUIER situación</vt:lpstr>
      <vt:lpstr>Cualquier cosa que usted diga puede ser usado en su contra. </vt:lpstr>
      <vt:lpstr>Usted tiene derecho a permanecer callado. </vt:lpstr>
      <vt:lpstr>Si usted desea permanecer callado, dígalo en voz alta o muestre su tarjeta Conozca sus Derechos. </vt:lpstr>
      <vt:lpstr>Siempre lleve consigo identificación estadounidense y copias de documentos de inmigración. </vt:lpstr>
      <vt:lpstr>Nunca lleve consigo documentos falsos ni documentos de otro país. </vt:lpstr>
      <vt:lpstr>Nunca le mienta  a los oficiales.</vt:lpstr>
      <vt:lpstr>Usted tiene derecho a hablar con su abogado. </vt:lpstr>
      <vt:lpstr>Nunca corra durante una redada ni si se le acercan oficiales. </vt:lpstr>
      <vt:lpstr>Nunca responda peleando físicamente si está siendo arrestado o detenido. </vt:lpstr>
      <vt:lpstr>Usted tiene derecho a negarse a firmar cualquier documento antes de hablar con su abogado. </vt:lpstr>
      <vt:lpstr>Si usted está bajo custodia o detención policiaca, no discuta su información de inmigración ni sus antecedentes penales con NADIE que no sea su abogado. </vt:lpstr>
      <vt:lpstr>Si usted es interrogado o está en una redada, escriba detalladamente lo que sucedió tan pronto como sea seguro hacerlo. Dígaselo inmediatamente a su abogado y a sus grupos de apoyo. </vt:lpstr>
      <vt:lpstr>Tome acción ahora</vt:lpstr>
      <vt:lpstr>Información que usted  TIENE QUE MEMORIZAR</vt:lpstr>
      <vt:lpstr>Si alguien le llama desde detención o custodia policiaca </vt:lpstr>
      <vt:lpstr>¿Preguntas?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YOUR RIGHTS</dc:title>
  <dc:creator>Michelle Fordice</dc:creator>
  <cp:lastModifiedBy>Michelle Fordice</cp:lastModifiedBy>
  <cp:revision>191</cp:revision>
  <dcterms:created xsi:type="dcterms:W3CDTF">2017-01-25T15:27:38Z</dcterms:created>
  <dcterms:modified xsi:type="dcterms:W3CDTF">2017-02-10T17:17:38Z</dcterms:modified>
</cp:coreProperties>
</file>