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62" r:id="rId4"/>
    <p:sldId id="271" r:id="rId5"/>
    <p:sldId id="273" r:id="rId6"/>
    <p:sldId id="263" r:id="rId7"/>
    <p:sldId id="259" r:id="rId8"/>
    <p:sldId id="266" r:id="rId9"/>
    <p:sldId id="267" r:id="rId10"/>
    <p:sldId id="268" r:id="rId11"/>
    <p:sldId id="269" r:id="rId12"/>
    <p:sldId id="270" r:id="rId13"/>
    <p:sldId id="274" r:id="rId14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B5E7ACA-188A-42A5-83D4-18DAD3B660F6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33E2988-45A7-4219-A031-86474E5857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5E7ACA-188A-42A5-83D4-18DAD3B660F6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3E2988-45A7-4219-A031-86474E5857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5E7ACA-188A-42A5-83D4-18DAD3B660F6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3E2988-45A7-4219-A031-86474E5857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5E7ACA-188A-42A5-83D4-18DAD3B660F6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3E2988-45A7-4219-A031-86474E5857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5E7ACA-188A-42A5-83D4-18DAD3B660F6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3E2988-45A7-4219-A031-86474E5857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5E7ACA-188A-42A5-83D4-18DAD3B660F6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3E2988-45A7-4219-A031-86474E5857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5E7ACA-188A-42A5-83D4-18DAD3B660F6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3E2988-45A7-4219-A031-86474E5857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5E7ACA-188A-42A5-83D4-18DAD3B660F6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3E2988-45A7-4219-A031-86474E5857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5E7ACA-188A-42A5-83D4-18DAD3B660F6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3E2988-45A7-4219-A031-86474E5857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B5E7ACA-188A-42A5-83D4-18DAD3B660F6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3E2988-45A7-4219-A031-86474E5857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B5E7ACA-188A-42A5-83D4-18DAD3B660F6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33E2988-45A7-4219-A031-86474E5857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B5E7ACA-188A-42A5-83D4-18DAD3B660F6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33E2988-45A7-4219-A031-86474E5857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000"/>
            <a:ext cx="9144000" cy="1829761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Health Care Hope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3962400"/>
            <a:ext cx="7162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Medicaid Expansion Outreach </a:t>
            </a:r>
            <a:r>
              <a:rPr lang="en-US" dirty="0" smtClean="0">
                <a:solidFill>
                  <a:schemeClr val="tx1"/>
                </a:solidFill>
              </a:rPr>
              <a:t>Overview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Fall 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819400"/>
            <a:ext cx="9144000" cy="609599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small" spc="300" normalizeH="0" baseline="0" noProof="0" dirty="0" smtClean="0">
                <a:ln>
                  <a:noFill/>
                </a:ln>
                <a:solidFill>
                  <a:srgbClr val="CC99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Reaching</a:t>
            </a:r>
            <a:r>
              <a:rPr kumimoji="0" lang="en-US" sz="2400" b="1" i="0" u="none" strike="noStrike" kern="1200" cap="small" spc="300" normalizeH="0" noProof="0" dirty="0" smtClean="0">
                <a:ln>
                  <a:noFill/>
                </a:ln>
                <a:solidFill>
                  <a:srgbClr val="CC99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Congregations &amp; Communities</a:t>
            </a:r>
            <a:endParaRPr kumimoji="0" lang="en-US" sz="2400" b="1" i="0" u="none" strike="noStrike" kern="1200" cap="small" spc="300" normalizeH="0" baseline="0" noProof="0" dirty="0">
              <a:ln>
                <a:noFill/>
              </a:ln>
              <a:solidFill>
                <a:srgbClr val="CC99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VICPP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609600"/>
            <a:ext cx="1962150" cy="742950"/>
          </a:xfrm>
          <a:prstGeom prst="rect">
            <a:avLst/>
          </a:prstGeom>
        </p:spPr>
      </p:pic>
      <p:pic>
        <p:nvPicPr>
          <p:cNvPr id="6" name="Picture 5" descr="cover va logo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457200"/>
            <a:ext cx="11430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 Priority Target 2</a:t>
            </a:r>
            <a:endParaRPr lang="en-US" dirty="0"/>
          </a:p>
        </p:txBody>
      </p:sp>
      <p:pic>
        <p:nvPicPr>
          <p:cNvPr id="5" name="Picture 4" descr="Rural Highest Percentages 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114300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3352800" cy="2133600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en-US" sz="2500" dirty="0" smtClean="0"/>
              <a:t>Targeted outreach to smallest rural towns &lt;1,000 pop. with 50%+ African Americans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 Priority Target 3</a:t>
            </a:r>
            <a:endParaRPr lang="en-US" dirty="0"/>
          </a:p>
        </p:txBody>
      </p:sp>
      <p:grpSp>
        <p:nvGrpSpPr>
          <p:cNvPr id="6" name="Group 11"/>
          <p:cNvGrpSpPr/>
          <p:nvPr/>
        </p:nvGrpSpPr>
        <p:grpSpPr>
          <a:xfrm>
            <a:off x="2743200" y="1143000"/>
            <a:ext cx="4419600" cy="6001643"/>
            <a:chOff x="4352817" y="1219200"/>
            <a:chExt cx="5026711" cy="4089589"/>
          </a:xfrm>
        </p:grpSpPr>
        <p:grpSp>
          <p:nvGrpSpPr>
            <p:cNvPr id="9" name="Group 5"/>
            <p:cNvGrpSpPr/>
            <p:nvPr/>
          </p:nvGrpSpPr>
          <p:grpSpPr>
            <a:xfrm>
              <a:off x="5056910" y="1219200"/>
              <a:ext cx="4322618" cy="4089589"/>
              <a:chOff x="3913910" y="1219200"/>
              <a:chExt cx="4322618" cy="4089589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3913910" y="1242504"/>
                <a:ext cx="2424543" cy="38379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buNone/>
                </a:pPr>
                <a:r>
                  <a:rPr lang="en-US" sz="2400" dirty="0" smtClean="0"/>
                  <a:t>Lively</a:t>
                </a:r>
              </a:p>
              <a:p>
                <a:pPr algn="r">
                  <a:buNone/>
                </a:pPr>
                <a:r>
                  <a:rPr lang="en-US" sz="2400" dirty="0" smtClean="0"/>
                  <a:t>Greenbush</a:t>
                </a:r>
              </a:p>
              <a:p>
                <a:pPr algn="r">
                  <a:buNone/>
                </a:pPr>
                <a:r>
                  <a:rPr lang="en-US" sz="2400" dirty="0" smtClean="0"/>
                  <a:t>White Plains</a:t>
                </a:r>
              </a:p>
              <a:p>
                <a:pPr algn="r">
                  <a:buNone/>
                </a:pPr>
                <a:r>
                  <a:rPr lang="en-US" sz="2400" dirty="0" smtClean="0"/>
                  <a:t>Dendron</a:t>
                </a:r>
              </a:p>
              <a:p>
                <a:pPr algn="r">
                  <a:buNone/>
                </a:pPr>
                <a:r>
                  <a:rPr lang="en-US" sz="2400" dirty="0" err="1" smtClean="0"/>
                  <a:t>Bremo</a:t>
                </a:r>
                <a:r>
                  <a:rPr lang="en-US" sz="2400" dirty="0" smtClean="0"/>
                  <a:t> Bluff</a:t>
                </a:r>
              </a:p>
              <a:p>
                <a:pPr algn="r">
                  <a:buNone/>
                </a:pPr>
                <a:r>
                  <a:rPr lang="en-US" sz="2400" dirty="0" err="1" smtClean="0"/>
                  <a:t>Oldhams</a:t>
                </a:r>
                <a:endParaRPr lang="en-US" sz="2400" dirty="0" smtClean="0"/>
              </a:p>
              <a:p>
                <a:pPr algn="r"/>
                <a:r>
                  <a:rPr lang="en-US" sz="2400" dirty="0" smtClean="0"/>
                  <a:t>Newtown</a:t>
                </a:r>
              </a:p>
              <a:p>
                <a:pPr algn="r"/>
                <a:r>
                  <a:rPr lang="en-US" sz="2400" dirty="0" smtClean="0"/>
                  <a:t>Branchville</a:t>
                </a:r>
              </a:p>
              <a:p>
                <a:pPr algn="r"/>
                <a:r>
                  <a:rPr lang="en-US" sz="2400" dirty="0" smtClean="0"/>
                  <a:t>Caret</a:t>
                </a:r>
              </a:p>
              <a:p>
                <a:pPr algn="r"/>
                <a:r>
                  <a:rPr lang="en-US" sz="2400" dirty="0" err="1" smtClean="0"/>
                  <a:t>Drewryville</a:t>
                </a:r>
                <a:endParaRPr lang="en-US" sz="2400" dirty="0" smtClean="0"/>
              </a:p>
              <a:p>
                <a:pPr algn="r"/>
                <a:r>
                  <a:rPr lang="en-US" sz="2400" dirty="0" err="1" smtClean="0"/>
                  <a:t>Birdsnest</a:t>
                </a:r>
                <a:endParaRPr lang="en-US" sz="2400" dirty="0" smtClean="0"/>
              </a:p>
              <a:p>
                <a:pPr algn="r"/>
                <a:r>
                  <a:rPr lang="en-US" sz="2400" dirty="0" err="1" smtClean="0"/>
                  <a:t>Cheriton</a:t>
                </a:r>
                <a:endParaRPr lang="en-US" sz="2400" dirty="0" smtClean="0"/>
              </a:p>
              <a:p>
                <a:pPr algn="r"/>
                <a:r>
                  <a:rPr lang="en-US" sz="2400" dirty="0" err="1" smtClean="0"/>
                  <a:t>Withams</a:t>
                </a:r>
                <a:endParaRPr lang="en-US" sz="2400" dirty="0" smtClean="0"/>
              </a:p>
              <a:p>
                <a:pPr algn="r"/>
                <a:r>
                  <a:rPr lang="en-US" sz="2400" dirty="0" smtClean="0"/>
                  <a:t>Warfield</a:t>
                </a:r>
                <a:endParaRPr lang="en-US" dirty="0"/>
              </a:p>
              <a:p>
                <a:pPr algn="r"/>
                <a:r>
                  <a:rPr lang="en-US" sz="2400" dirty="0" smtClean="0"/>
                  <a:t>Hustle</a:t>
                </a: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6248400" y="1219200"/>
                <a:ext cx="1988128" cy="4089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2400" dirty="0" smtClean="0"/>
                  <a:t>  54 (50%) </a:t>
                </a:r>
              </a:p>
              <a:p>
                <a:pPr>
                  <a:buNone/>
                </a:pPr>
                <a:r>
                  <a:rPr lang="en-US" sz="2400" dirty="0" smtClean="0"/>
                  <a:t>532 (50%) </a:t>
                </a:r>
              </a:p>
              <a:p>
                <a:pPr>
                  <a:buNone/>
                </a:pPr>
                <a:r>
                  <a:rPr lang="en-US" sz="2400" dirty="0" smtClean="0"/>
                  <a:t>583 (53%) </a:t>
                </a:r>
              </a:p>
              <a:p>
                <a:pPr>
                  <a:buNone/>
                </a:pPr>
                <a:r>
                  <a:rPr lang="en-US" sz="2400" dirty="0" smtClean="0"/>
                  <a:t>966 (54%) </a:t>
                </a:r>
              </a:p>
              <a:p>
                <a:pPr>
                  <a:buNone/>
                </a:pPr>
                <a:r>
                  <a:rPr lang="en-US" sz="2400" dirty="0" smtClean="0"/>
                  <a:t>656 (57%) </a:t>
                </a:r>
              </a:p>
              <a:p>
                <a:pPr>
                  <a:buNone/>
                </a:pPr>
                <a:r>
                  <a:rPr lang="en-US" sz="2400" dirty="0" smtClean="0"/>
                  <a:t>107 (61%) </a:t>
                </a:r>
              </a:p>
              <a:p>
                <a:r>
                  <a:rPr lang="en-US" sz="2400" dirty="0" smtClean="0"/>
                  <a:t>554 (62%)</a:t>
                </a:r>
              </a:p>
              <a:p>
                <a:r>
                  <a:rPr lang="en-US" sz="2400" dirty="0" smtClean="0"/>
                  <a:t>497 (63%)</a:t>
                </a:r>
              </a:p>
              <a:p>
                <a:r>
                  <a:rPr lang="en-US" sz="2400" dirty="0" smtClean="0"/>
                  <a:t>560 (64%)</a:t>
                </a:r>
              </a:p>
              <a:p>
                <a:r>
                  <a:rPr lang="en-US" sz="2400" dirty="0" smtClean="0"/>
                  <a:t>787 (65%)</a:t>
                </a:r>
              </a:p>
              <a:p>
                <a:r>
                  <a:rPr lang="en-US" sz="2400" dirty="0" smtClean="0"/>
                  <a:t>999 (68%)</a:t>
                </a:r>
              </a:p>
              <a:p>
                <a:r>
                  <a:rPr lang="en-US" sz="2400" dirty="0" smtClean="0"/>
                  <a:t>148 (71%)</a:t>
                </a:r>
              </a:p>
              <a:p>
                <a:r>
                  <a:rPr lang="en-US" sz="2400" dirty="0" smtClean="0"/>
                  <a:t>239 (71%)</a:t>
                </a:r>
              </a:p>
              <a:p>
                <a:r>
                  <a:rPr lang="en-US" sz="2400" dirty="0" smtClean="0"/>
                  <a:t>610 (74%)</a:t>
                </a:r>
              </a:p>
              <a:p>
                <a:r>
                  <a:rPr lang="en-US" sz="2400" dirty="0" smtClean="0"/>
                  <a:t>428 (79%)</a:t>
                </a:r>
              </a:p>
              <a:p>
                <a:r>
                  <a:rPr lang="en-US" sz="2400" dirty="0" smtClean="0"/>
                  <a:t>  </a:t>
                </a:r>
                <a:endParaRPr lang="en-US" dirty="0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52817" y="4490384"/>
              <a:ext cx="1586344" cy="356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Source: US Census Data</a:t>
              </a:r>
              <a:endParaRPr lang="en-US" sz="1400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8449" t="49931" r="34309" b="42100"/>
          <a:stretch>
            <a:fillRect/>
          </a:stretch>
        </p:blipFill>
        <p:spPr bwMode="auto">
          <a:xfrm>
            <a:off x="609600" y="3733800"/>
            <a:ext cx="2461846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33400" y="52578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Housing Assistance Council</a:t>
            </a:r>
            <a:endParaRPr lang="en-US" sz="1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6781800" y="5486400"/>
            <a:ext cx="2362200" cy="1600200"/>
            <a:chOff x="4495800" y="7543800"/>
            <a:chExt cx="2362200" cy="1600200"/>
          </a:xfrm>
        </p:grpSpPr>
        <p:sp>
          <p:nvSpPr>
            <p:cNvPr id="17" name="Title 1"/>
            <p:cNvSpPr txBox="1">
              <a:spLocks/>
            </p:cNvSpPr>
            <p:nvPr/>
          </p:nvSpPr>
          <p:spPr>
            <a:xfrm>
              <a:off x="4495800" y="8075918"/>
              <a:ext cx="2362200" cy="1068082"/>
            </a:xfrm>
            <a:prstGeom prst="rect">
              <a:avLst/>
            </a:prstGeom>
          </p:spPr>
          <p:txBody>
            <a:bodyPr vert="horz" anchor="b">
              <a:normAutofit/>
              <a:scene3d>
                <a:camera prst="orthographicFront"/>
                <a:lightRig rig="soft" dir="t"/>
              </a:scene3d>
              <a:sp3d prstMaterial="softEdge">
                <a:bevelT w="25400" h="254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small" spc="0" normalizeH="0" noProof="0" dirty="0" smtClean="0">
                  <a:ln>
                    <a:noFill/>
                  </a:ln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#</a:t>
              </a:r>
              <a:r>
                <a:rPr kumimoji="0" lang="en-US" sz="1400" i="0" u="none" strike="noStrike" kern="1200" cap="small" spc="0" normalizeH="0" noProof="0" dirty="0" err="1" smtClean="0">
                  <a:ln>
                    <a:noFill/>
                  </a:ln>
                  <a:solidFill>
                    <a:srgbClr val="CC9900"/>
                  </a:solidFill>
                  <a:uLnTx/>
                  <a:uFillTx/>
                  <a:latin typeface="+mj-lt"/>
                  <a:ea typeface="+mj-ea"/>
                  <a:cs typeface="+mj-cs"/>
                </a:rPr>
                <a:t>HealthCareHope</a:t>
              </a:r>
              <a:endParaRPr kumimoji="0" lang="en-US" sz="1400" i="0" u="none" strike="noStrike" kern="1200" cap="small" spc="0" normalizeH="0" noProof="0" dirty="0" smtClean="0">
                <a:ln>
                  <a:noFill/>
                </a:ln>
                <a:solidFill>
                  <a:srgbClr val="CC9900"/>
                </a:solidFill>
                <a:uLnTx/>
                <a:uFillTx/>
                <a:latin typeface="+mj-lt"/>
                <a:ea typeface="+mj-ea"/>
                <a:cs typeface="+mj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cap="small" dirty="0" smtClean="0"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#</a:t>
              </a:r>
              <a:r>
                <a:rPr lang="en-US" sz="1400" b="1" cap="small" dirty="0" err="1" smtClean="0"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Medicaidexpansion</a:t>
              </a:r>
              <a:endParaRPr lang="en-US" sz="1400" b="1" cap="small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small" spc="0" normalizeH="0" noProof="0" dirty="0" smtClean="0">
                  <a:ln>
                    <a:noFill/>
                  </a:ln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#</a:t>
              </a:r>
              <a:r>
                <a:rPr kumimoji="0" lang="en-US" sz="1400" b="1" i="0" u="none" strike="noStrike" kern="1200" cap="small" spc="0" normalizeH="0" noProof="0" dirty="0" err="1" smtClean="0">
                  <a:ln>
                    <a:noFill/>
                  </a:ln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MedicaidAccess</a:t>
              </a:r>
              <a:endParaRPr kumimoji="0" lang="en-US" sz="1400" b="1" i="0" u="none" strike="noStrike" kern="1200" cap="small" spc="0" normalizeH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cap="small" dirty="0" smtClean="0"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#</a:t>
              </a:r>
              <a:r>
                <a:rPr lang="en-US" sz="1400" b="1" cap="small" dirty="0" err="1" smtClean="0"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VAinterfaith</a:t>
              </a:r>
              <a:endParaRPr lang="en-US" sz="1400" b="1" cap="small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small" spc="0" normalizeH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18" name="Picture 17" descr="VICPP 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24400" y="7543800"/>
              <a:ext cx="1184032" cy="448322"/>
            </a:xfrm>
            <a:prstGeom prst="rect">
              <a:avLst/>
            </a:prstGeom>
          </p:spPr>
        </p:pic>
        <p:pic>
          <p:nvPicPr>
            <p:cNvPr id="19" name="Picture 18" descr="cover va logo.jpeg"/>
            <p:cNvPicPr>
              <a:picLocks noChangeAspect="1"/>
            </p:cNvPicPr>
            <p:nvPr/>
          </p:nvPicPr>
          <p:blipFill>
            <a:blip r:embed="rId4" cstate="print"/>
            <a:srcRect t="22222" b="22222"/>
            <a:stretch>
              <a:fillRect/>
            </a:stretch>
          </p:blipFill>
          <p:spPr>
            <a:xfrm>
              <a:off x="5791200" y="7543800"/>
              <a:ext cx="762000" cy="42333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 Priority Target 3</a:t>
            </a:r>
            <a:endParaRPr lang="en-US" dirty="0"/>
          </a:p>
        </p:txBody>
      </p:sp>
      <p:pic>
        <p:nvPicPr>
          <p:cNvPr id="6" name="Picture 5" descr="Smallest Rural Towns 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114300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458200" cy="3810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September/October: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awareness and education</a:t>
            </a:r>
          </a:p>
          <a:p>
            <a:pPr>
              <a:buNone/>
            </a:pPr>
            <a:r>
              <a:rPr lang="en-US" sz="2200" b="1" dirty="0" smtClean="0"/>
              <a:t>#</a:t>
            </a:r>
            <a:r>
              <a:rPr lang="en-US" sz="2200" b="1" dirty="0" err="1" smtClean="0"/>
              <a:t>ClosingTheGap</a:t>
            </a:r>
            <a:endParaRPr lang="en-US" sz="2200" b="1" dirty="0" smtClean="0"/>
          </a:p>
          <a:p>
            <a:pPr>
              <a:buNone/>
            </a:pPr>
            <a:r>
              <a:rPr lang="en-US" sz="2000" i="1" dirty="0" smtClean="0"/>
              <a:t>	*Comment period on work requirements and cost-sharing closes mid-October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November/December: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forums and outreach</a:t>
            </a:r>
          </a:p>
          <a:p>
            <a:pPr>
              <a:buNone/>
            </a:pPr>
            <a:r>
              <a:rPr lang="en-US" sz="2200" b="1" dirty="0" smtClean="0"/>
              <a:t>#</a:t>
            </a:r>
            <a:r>
              <a:rPr lang="en-US" sz="2200" b="1" dirty="0" err="1" smtClean="0"/>
              <a:t>GetOutTheGap</a:t>
            </a:r>
            <a:endParaRPr lang="en-US" sz="2200" b="1" dirty="0" smtClean="0"/>
          </a:p>
          <a:p>
            <a:pPr>
              <a:buNone/>
            </a:pPr>
            <a:r>
              <a:rPr lang="en-US" i="1" dirty="0" smtClean="0"/>
              <a:t> </a:t>
            </a:r>
            <a:r>
              <a:rPr lang="en-US" sz="2400" i="1" dirty="0" smtClean="0"/>
              <a:t>*</a:t>
            </a:r>
            <a:r>
              <a:rPr lang="en-US" sz="2000" i="1" dirty="0" smtClean="0"/>
              <a:t>Media blitz to mark start of enrollment in November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January: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video testimonials </a:t>
            </a:r>
          </a:p>
          <a:p>
            <a:pPr>
              <a:buNone/>
            </a:pPr>
            <a:r>
              <a:rPr lang="en-US" sz="2200" b="1" dirty="0" smtClean="0"/>
              <a:t>#</a:t>
            </a:r>
            <a:r>
              <a:rPr lang="en-US" sz="2200" b="1" dirty="0" err="1" smtClean="0"/>
              <a:t>GotOutTheGap</a:t>
            </a:r>
            <a:endParaRPr lang="en-US" sz="2200" b="1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February and Beyond: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continued outreach</a:t>
            </a:r>
            <a:endParaRPr lang="en-US" dirty="0" smtClean="0"/>
          </a:p>
          <a:p>
            <a:pPr algn="ctr">
              <a:buNone/>
            </a:pPr>
            <a:endParaRPr lang="en-US" sz="2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11430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#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HealthCareHope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781800" y="5486400"/>
            <a:ext cx="2362200" cy="1600200"/>
            <a:chOff x="4495800" y="7543800"/>
            <a:chExt cx="2362200" cy="1600200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4495800" y="8075918"/>
              <a:ext cx="2362200" cy="1068082"/>
            </a:xfrm>
            <a:prstGeom prst="rect">
              <a:avLst/>
            </a:prstGeom>
          </p:spPr>
          <p:txBody>
            <a:bodyPr vert="horz" anchor="b">
              <a:normAutofit/>
              <a:scene3d>
                <a:camera prst="orthographicFront"/>
                <a:lightRig rig="soft" dir="t"/>
              </a:scene3d>
              <a:sp3d prstMaterial="softEdge">
                <a:bevelT w="25400" h="254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small" spc="0" normalizeH="0" noProof="0" dirty="0" smtClean="0">
                  <a:ln>
                    <a:noFill/>
                  </a:ln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#</a:t>
              </a:r>
              <a:r>
                <a:rPr kumimoji="0" lang="en-US" sz="1400" i="0" u="none" strike="noStrike" kern="1200" cap="small" spc="0" normalizeH="0" noProof="0" dirty="0" err="1" smtClean="0">
                  <a:ln>
                    <a:noFill/>
                  </a:ln>
                  <a:solidFill>
                    <a:srgbClr val="CC9900"/>
                  </a:solidFill>
                  <a:uLnTx/>
                  <a:uFillTx/>
                  <a:latin typeface="+mj-lt"/>
                  <a:ea typeface="+mj-ea"/>
                  <a:cs typeface="+mj-cs"/>
                </a:rPr>
                <a:t>HealthCareHope</a:t>
              </a:r>
              <a:endParaRPr kumimoji="0" lang="en-US" sz="1400" i="0" u="none" strike="noStrike" kern="1200" cap="small" spc="0" normalizeH="0" noProof="0" dirty="0" smtClean="0">
                <a:ln>
                  <a:noFill/>
                </a:ln>
                <a:solidFill>
                  <a:srgbClr val="CC9900"/>
                </a:solidFill>
                <a:uLnTx/>
                <a:uFillTx/>
                <a:latin typeface="+mj-lt"/>
                <a:ea typeface="+mj-ea"/>
                <a:cs typeface="+mj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cap="small" dirty="0" smtClean="0"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#</a:t>
              </a:r>
              <a:r>
                <a:rPr lang="en-US" sz="1400" b="1" cap="small" dirty="0" err="1" smtClean="0"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Medicaidexpansion</a:t>
              </a:r>
              <a:endParaRPr lang="en-US" sz="1400" b="1" cap="small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small" spc="0" normalizeH="0" noProof="0" dirty="0" smtClean="0">
                  <a:ln>
                    <a:noFill/>
                  </a:ln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#</a:t>
              </a:r>
              <a:r>
                <a:rPr kumimoji="0" lang="en-US" sz="1400" b="1" i="0" u="none" strike="noStrike" kern="1200" cap="small" spc="0" normalizeH="0" noProof="0" dirty="0" err="1" smtClean="0">
                  <a:ln>
                    <a:noFill/>
                  </a:ln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MedicaidAccess</a:t>
              </a:r>
              <a:endParaRPr kumimoji="0" lang="en-US" sz="1400" b="1" i="0" u="none" strike="noStrike" kern="1200" cap="small" spc="0" normalizeH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cap="small" dirty="0" smtClean="0"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#</a:t>
              </a:r>
              <a:r>
                <a:rPr lang="en-US" sz="1400" b="1" cap="small" dirty="0" err="1" smtClean="0"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VAinterfaith</a:t>
              </a:r>
              <a:endParaRPr lang="en-US" sz="1400" b="1" cap="small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small" spc="0" normalizeH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8" name="Picture 7" descr="VICPP logo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24400" y="7543800"/>
              <a:ext cx="1184032" cy="448322"/>
            </a:xfrm>
            <a:prstGeom prst="rect">
              <a:avLst/>
            </a:prstGeom>
          </p:spPr>
        </p:pic>
        <p:pic>
          <p:nvPicPr>
            <p:cNvPr id="9" name="Picture 8" descr="cover va logo.jpeg"/>
            <p:cNvPicPr>
              <a:picLocks noChangeAspect="1"/>
            </p:cNvPicPr>
            <p:nvPr/>
          </p:nvPicPr>
          <p:blipFill>
            <a:blip r:embed="rId3" cstate="print"/>
            <a:srcRect t="22222" b="22222"/>
            <a:stretch>
              <a:fillRect/>
            </a:stretch>
          </p:blipFill>
          <p:spPr>
            <a:xfrm>
              <a:off x="5791200" y="7543800"/>
              <a:ext cx="762000" cy="42333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73380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i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obligation to care for the poor is manifested when we:</a:t>
            </a:r>
            <a:endParaRPr lang="en-US" dirty="0" smtClean="0">
              <a:solidFill>
                <a:srgbClr val="CC99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Offer hope in the darkness of despair</a:t>
            </a:r>
          </a:p>
          <a:p>
            <a:r>
              <a:rPr lang="en-US" dirty="0" smtClean="0"/>
              <a:t>Bring relief to mounting distress</a:t>
            </a:r>
          </a:p>
          <a:p>
            <a:r>
              <a:rPr lang="en-US" dirty="0" smtClean="0"/>
              <a:t>Extend compassion to the suffering</a:t>
            </a:r>
          </a:p>
          <a:p>
            <a:r>
              <a:rPr lang="en-US" dirty="0" smtClean="0"/>
              <a:t>Ensure inherent dignity of the vulnerable</a:t>
            </a:r>
          </a:p>
          <a:p>
            <a:r>
              <a:rPr lang="en-US" dirty="0" smtClean="0"/>
              <a:t>Build equitable access as a common good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The Faith Community Is Called To Help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781800" y="5486400"/>
            <a:ext cx="2362200" cy="1600200"/>
            <a:chOff x="4495800" y="7543800"/>
            <a:chExt cx="2362200" cy="1600200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4495800" y="8075918"/>
              <a:ext cx="2362200" cy="1068082"/>
            </a:xfrm>
            <a:prstGeom prst="rect">
              <a:avLst/>
            </a:prstGeom>
          </p:spPr>
          <p:txBody>
            <a:bodyPr vert="horz" anchor="b">
              <a:normAutofit/>
              <a:scene3d>
                <a:camera prst="orthographicFront"/>
                <a:lightRig rig="soft" dir="t"/>
              </a:scene3d>
              <a:sp3d prstMaterial="softEdge">
                <a:bevelT w="25400" h="254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small" spc="0" normalizeH="0" noProof="0" dirty="0" smtClean="0">
                  <a:ln>
                    <a:noFill/>
                  </a:ln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#</a:t>
              </a:r>
              <a:r>
                <a:rPr kumimoji="0" lang="en-US" sz="1400" i="0" u="none" strike="noStrike" kern="1200" cap="small" spc="0" normalizeH="0" noProof="0" dirty="0" err="1" smtClean="0">
                  <a:ln>
                    <a:noFill/>
                  </a:ln>
                  <a:solidFill>
                    <a:srgbClr val="CC9900"/>
                  </a:solidFill>
                  <a:uLnTx/>
                  <a:uFillTx/>
                  <a:latin typeface="+mj-lt"/>
                  <a:ea typeface="+mj-ea"/>
                  <a:cs typeface="+mj-cs"/>
                </a:rPr>
                <a:t>HealthCareHope</a:t>
              </a:r>
              <a:endParaRPr kumimoji="0" lang="en-US" sz="1400" i="0" u="none" strike="noStrike" kern="1200" cap="small" spc="0" normalizeH="0" noProof="0" dirty="0" smtClean="0">
                <a:ln>
                  <a:noFill/>
                </a:ln>
                <a:solidFill>
                  <a:srgbClr val="CC9900"/>
                </a:solidFill>
                <a:uLnTx/>
                <a:uFillTx/>
                <a:latin typeface="+mj-lt"/>
                <a:ea typeface="+mj-ea"/>
                <a:cs typeface="+mj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cap="small" dirty="0" smtClean="0"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#</a:t>
              </a:r>
              <a:r>
                <a:rPr lang="en-US" sz="1400" b="1" cap="small" dirty="0" err="1" smtClean="0"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Medicaidexpansion</a:t>
              </a:r>
              <a:endParaRPr lang="en-US" sz="1400" b="1" cap="small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small" spc="0" normalizeH="0" noProof="0" dirty="0" smtClean="0">
                  <a:ln>
                    <a:noFill/>
                  </a:ln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#</a:t>
              </a:r>
              <a:r>
                <a:rPr kumimoji="0" lang="en-US" sz="1400" b="1" i="0" u="none" strike="noStrike" kern="1200" cap="small" spc="0" normalizeH="0" noProof="0" dirty="0" err="1" smtClean="0">
                  <a:ln>
                    <a:noFill/>
                  </a:ln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MedicaidAccess</a:t>
              </a:r>
              <a:endParaRPr kumimoji="0" lang="en-US" sz="1400" b="1" i="0" u="none" strike="noStrike" kern="1200" cap="small" spc="0" normalizeH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cap="small" dirty="0" smtClean="0"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#</a:t>
              </a:r>
              <a:r>
                <a:rPr lang="en-US" sz="1400" b="1" cap="small" dirty="0" err="1" smtClean="0"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VAinterfaith</a:t>
              </a:r>
              <a:endParaRPr lang="en-US" sz="1400" b="1" cap="small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small" spc="0" normalizeH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6" name="Picture 5" descr="VICPP logo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24400" y="7543800"/>
              <a:ext cx="1184032" cy="448322"/>
            </a:xfrm>
            <a:prstGeom prst="rect">
              <a:avLst/>
            </a:prstGeom>
          </p:spPr>
        </p:pic>
        <p:pic>
          <p:nvPicPr>
            <p:cNvPr id="7" name="Picture 6" descr="cover va logo.jpeg"/>
            <p:cNvPicPr>
              <a:picLocks noChangeAspect="1"/>
            </p:cNvPicPr>
            <p:nvPr/>
          </p:nvPicPr>
          <p:blipFill>
            <a:blip r:embed="rId3" cstate="print"/>
            <a:srcRect t="22222" b="22222"/>
            <a:stretch>
              <a:fillRect/>
            </a:stretch>
          </p:blipFill>
          <p:spPr>
            <a:xfrm>
              <a:off x="5791200" y="7543800"/>
              <a:ext cx="762000" cy="4233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610600" cy="4419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Awareness Collateral </a:t>
            </a:r>
            <a:r>
              <a:rPr lang="en-US" sz="1500" dirty="0" smtClean="0"/>
              <a:t>(available on website to download, print and distribute)</a:t>
            </a:r>
          </a:p>
          <a:p>
            <a:r>
              <a:rPr lang="en-US" dirty="0" err="1" smtClean="0"/>
              <a:t>Trifold</a:t>
            </a:r>
            <a:r>
              <a:rPr lang="en-US" dirty="0" smtClean="0"/>
              <a:t> Pamphlet</a:t>
            </a:r>
          </a:p>
          <a:p>
            <a:r>
              <a:rPr lang="en-US" dirty="0" smtClean="0"/>
              <a:t>Congregational Bulletin Inserts</a:t>
            </a:r>
          </a:p>
          <a:p>
            <a:r>
              <a:rPr lang="en-US" dirty="0" smtClean="0"/>
              <a:t>Flyers, Postcards and Window Placards</a:t>
            </a:r>
          </a:p>
          <a:p>
            <a:r>
              <a:rPr lang="en-US" dirty="0" smtClean="0"/>
              <a:t>Social Media Graphics </a:t>
            </a:r>
            <a:r>
              <a:rPr lang="en-US" sz="1500" dirty="0" smtClean="0"/>
              <a:t>(on our </a:t>
            </a:r>
            <a:r>
              <a:rPr lang="en-US" sz="1500" dirty="0" err="1" smtClean="0"/>
              <a:t>Facebook</a:t>
            </a:r>
            <a:r>
              <a:rPr lang="en-US" sz="1500" dirty="0" smtClean="0"/>
              <a:t>, Twitter and </a:t>
            </a:r>
            <a:r>
              <a:rPr lang="en-US" sz="1500" dirty="0" err="1" smtClean="0"/>
              <a:t>Instagram</a:t>
            </a:r>
            <a:r>
              <a:rPr lang="en-US" sz="1500" dirty="0" smtClean="0"/>
              <a:t> accounts to share)</a:t>
            </a:r>
          </a:p>
          <a:p>
            <a:r>
              <a:rPr lang="en-US" dirty="0" smtClean="0"/>
              <a:t>Newsletter Briefs and </a:t>
            </a:r>
            <a:r>
              <a:rPr lang="en-US" dirty="0" err="1" smtClean="0"/>
              <a:t>Infographics</a:t>
            </a:r>
            <a:endParaRPr lang="en-US" dirty="0" smtClean="0"/>
          </a:p>
          <a:p>
            <a:r>
              <a:rPr lang="en-US" dirty="0" err="1" smtClean="0"/>
              <a:t>Eblasts</a:t>
            </a:r>
            <a:r>
              <a:rPr lang="en-US" dirty="0" smtClean="0"/>
              <a:t> and Blog Posting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Organizing Toolkit</a:t>
            </a:r>
            <a:r>
              <a:rPr lang="en-US" dirty="0" smtClean="0"/>
              <a:t> </a:t>
            </a:r>
            <a:r>
              <a:rPr lang="en-US" sz="1600" dirty="0" smtClean="0"/>
              <a:t>(available on website to download, print and distribute)</a:t>
            </a:r>
          </a:p>
          <a:p>
            <a:r>
              <a:rPr lang="en-US" dirty="0" smtClean="0"/>
              <a:t>Fact Sheets, Maps, One-Pager Action Items </a:t>
            </a:r>
          </a:p>
          <a:p>
            <a:r>
              <a:rPr lang="en-US" dirty="0" smtClean="0"/>
              <a:t>Public Housing Lists &amp; Contact Info</a:t>
            </a:r>
          </a:p>
          <a:p>
            <a:r>
              <a:rPr lang="en-US" dirty="0" smtClean="0"/>
              <a:t>Partner Resources Links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We Are Going To Reach Them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11430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#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HealthCareHope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781800" y="5486400"/>
            <a:ext cx="2362200" cy="1600200"/>
            <a:chOff x="4495800" y="7543800"/>
            <a:chExt cx="2362200" cy="1600200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4495800" y="8075918"/>
              <a:ext cx="2362200" cy="1068082"/>
            </a:xfrm>
            <a:prstGeom prst="rect">
              <a:avLst/>
            </a:prstGeom>
          </p:spPr>
          <p:txBody>
            <a:bodyPr vert="horz" anchor="b">
              <a:normAutofit/>
              <a:scene3d>
                <a:camera prst="orthographicFront"/>
                <a:lightRig rig="soft" dir="t"/>
              </a:scene3d>
              <a:sp3d prstMaterial="softEdge">
                <a:bevelT w="25400" h="254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small" spc="0" normalizeH="0" noProof="0" dirty="0" smtClean="0">
                  <a:ln>
                    <a:noFill/>
                  </a:ln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#</a:t>
              </a:r>
              <a:r>
                <a:rPr kumimoji="0" lang="en-US" sz="1400" i="0" u="none" strike="noStrike" kern="1200" cap="small" spc="0" normalizeH="0" noProof="0" dirty="0" err="1" smtClean="0">
                  <a:ln>
                    <a:noFill/>
                  </a:ln>
                  <a:solidFill>
                    <a:srgbClr val="CC9900"/>
                  </a:solidFill>
                  <a:uLnTx/>
                  <a:uFillTx/>
                  <a:latin typeface="+mj-lt"/>
                  <a:ea typeface="+mj-ea"/>
                  <a:cs typeface="+mj-cs"/>
                </a:rPr>
                <a:t>HealthCareHope</a:t>
              </a:r>
              <a:endParaRPr kumimoji="0" lang="en-US" sz="1400" i="0" u="none" strike="noStrike" kern="1200" cap="small" spc="0" normalizeH="0" noProof="0" dirty="0" smtClean="0">
                <a:ln>
                  <a:noFill/>
                </a:ln>
                <a:solidFill>
                  <a:srgbClr val="CC9900"/>
                </a:solidFill>
                <a:uLnTx/>
                <a:uFillTx/>
                <a:latin typeface="+mj-lt"/>
                <a:ea typeface="+mj-ea"/>
                <a:cs typeface="+mj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cap="small" dirty="0" smtClean="0"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#</a:t>
              </a:r>
              <a:r>
                <a:rPr lang="en-US" sz="1400" b="1" cap="small" dirty="0" err="1" smtClean="0"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Medicaidexpansion</a:t>
              </a:r>
              <a:endParaRPr lang="en-US" sz="1400" b="1" cap="small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small" spc="0" normalizeH="0" noProof="0" dirty="0" smtClean="0">
                  <a:ln>
                    <a:noFill/>
                  </a:ln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#</a:t>
              </a:r>
              <a:r>
                <a:rPr kumimoji="0" lang="en-US" sz="1400" b="1" i="0" u="none" strike="noStrike" kern="1200" cap="small" spc="0" normalizeH="0" noProof="0" dirty="0" err="1" smtClean="0">
                  <a:ln>
                    <a:noFill/>
                  </a:ln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MedicaidAccess</a:t>
              </a:r>
              <a:endParaRPr kumimoji="0" lang="en-US" sz="1400" b="1" i="0" u="none" strike="noStrike" kern="1200" cap="small" spc="0" normalizeH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cap="small" dirty="0" smtClean="0"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#</a:t>
              </a:r>
              <a:r>
                <a:rPr lang="en-US" sz="1400" b="1" cap="small" dirty="0" err="1" smtClean="0"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VAinterfaith</a:t>
              </a:r>
              <a:endParaRPr lang="en-US" sz="1400" b="1" cap="small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small" spc="0" normalizeH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7" name="Picture 6" descr="VICPP logo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24400" y="7543800"/>
              <a:ext cx="1184032" cy="448322"/>
            </a:xfrm>
            <a:prstGeom prst="rect">
              <a:avLst/>
            </a:prstGeom>
          </p:spPr>
        </p:pic>
        <p:pic>
          <p:nvPicPr>
            <p:cNvPr id="8" name="Picture 7" descr="cover va logo.jpeg"/>
            <p:cNvPicPr>
              <a:picLocks noChangeAspect="1"/>
            </p:cNvPicPr>
            <p:nvPr/>
          </p:nvPicPr>
          <p:blipFill>
            <a:blip r:embed="rId3" cstate="print"/>
            <a:srcRect t="22222" b="22222"/>
            <a:stretch>
              <a:fillRect/>
            </a:stretch>
          </p:blipFill>
          <p:spPr>
            <a:xfrm>
              <a:off x="5791200" y="7543800"/>
              <a:ext cx="762000" cy="4233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We Are Going To Reach Them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11430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#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HealthCareHope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Health Care Hope Trifold cover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1200"/>
            <a:ext cx="2590800" cy="2001982"/>
          </a:xfrm>
          <a:prstGeom prst="rect">
            <a:avLst/>
          </a:prstGeom>
        </p:spPr>
      </p:pic>
      <p:pic>
        <p:nvPicPr>
          <p:cNvPr id="8" name="Picture 7" descr="Health Care Hope Trifold insi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1981200"/>
            <a:ext cx="2667000" cy="206086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791200" y="2514600"/>
            <a:ext cx="3352800" cy="3352800"/>
            <a:chOff x="5410200" y="2514600"/>
            <a:chExt cx="3352800" cy="3352800"/>
          </a:xfrm>
        </p:grpSpPr>
        <p:pic>
          <p:nvPicPr>
            <p:cNvPr id="9" name="Picture 8" descr="Health Care Hope SM Graphics 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10200" y="2514600"/>
              <a:ext cx="1676400" cy="1676400"/>
            </a:xfrm>
            <a:prstGeom prst="rect">
              <a:avLst/>
            </a:prstGeom>
            <a:ln w="6350">
              <a:noFill/>
            </a:ln>
          </p:spPr>
        </p:pic>
        <p:pic>
          <p:nvPicPr>
            <p:cNvPr id="10" name="Picture 9" descr="Health Care Hope SM Graphics 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86600" y="2514600"/>
              <a:ext cx="1676400" cy="1676400"/>
            </a:xfrm>
            <a:prstGeom prst="rect">
              <a:avLst/>
            </a:prstGeom>
          </p:spPr>
        </p:pic>
        <p:pic>
          <p:nvPicPr>
            <p:cNvPr id="11" name="Picture 10" descr="Health Care Hope SM Graphics 3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10200" y="4191000"/>
              <a:ext cx="1676400" cy="1676400"/>
            </a:xfrm>
            <a:prstGeom prst="rect">
              <a:avLst/>
            </a:prstGeom>
          </p:spPr>
        </p:pic>
        <p:pic>
          <p:nvPicPr>
            <p:cNvPr id="12" name="Picture 11" descr="Health Care Hope SM Graphics 4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86600" y="4191000"/>
              <a:ext cx="1676400" cy="1676400"/>
            </a:xfrm>
            <a:prstGeom prst="rect">
              <a:avLst/>
            </a:prstGeom>
          </p:spPr>
        </p:pic>
      </p:grpSp>
      <p:pic>
        <p:nvPicPr>
          <p:cNvPr id="14" name="Picture 13" descr="VICCP chapters blank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67000" y="4267200"/>
            <a:ext cx="2743200" cy="2057400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33400" y="4267200"/>
            <a:ext cx="1905000" cy="1295400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en-US" sz="2500" dirty="0" smtClean="0"/>
              <a:t>Core Visuals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458200" cy="4114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Outreach and Organizing Activities</a:t>
            </a:r>
          </a:p>
          <a:p>
            <a:r>
              <a:rPr lang="en-US" sz="2100" dirty="0" smtClean="0"/>
              <a:t>Presentations to Denominational Meetings</a:t>
            </a:r>
          </a:p>
          <a:p>
            <a:r>
              <a:rPr lang="en-US" sz="2100" dirty="0" smtClean="0"/>
              <a:t>Info Dissemination to Congregations, HAV Coalition, Community Partners and Affiliates, Member Associations and Employers in Key Industries, Workforce Centers</a:t>
            </a:r>
          </a:p>
          <a:p>
            <a:r>
              <a:rPr lang="en-US" sz="2100" dirty="0" smtClean="0"/>
              <a:t>Anchoring or Supporting Community Forums</a:t>
            </a:r>
          </a:p>
          <a:p>
            <a:r>
              <a:rPr lang="en-US" sz="2100" dirty="0" smtClean="0"/>
              <a:t>Media Blitz on First Day of Enrollment</a:t>
            </a:r>
          </a:p>
          <a:p>
            <a:r>
              <a:rPr lang="en-US" sz="2100" dirty="0" smtClean="0"/>
              <a:t>Social Media &amp; Video Testimonials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We Are Going To Reach Them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11430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#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HealthCareHope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781800" y="5486400"/>
            <a:ext cx="2362200" cy="1600200"/>
            <a:chOff x="4495800" y="7543800"/>
            <a:chExt cx="2362200" cy="1600200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4495800" y="8075918"/>
              <a:ext cx="2362200" cy="1068082"/>
            </a:xfrm>
            <a:prstGeom prst="rect">
              <a:avLst/>
            </a:prstGeom>
          </p:spPr>
          <p:txBody>
            <a:bodyPr vert="horz" anchor="b">
              <a:normAutofit/>
              <a:scene3d>
                <a:camera prst="orthographicFront"/>
                <a:lightRig rig="soft" dir="t"/>
              </a:scene3d>
              <a:sp3d prstMaterial="softEdge">
                <a:bevelT w="25400" h="254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small" spc="0" normalizeH="0" noProof="0" dirty="0" smtClean="0">
                  <a:ln>
                    <a:noFill/>
                  </a:ln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#</a:t>
              </a:r>
              <a:r>
                <a:rPr kumimoji="0" lang="en-US" sz="1400" i="0" u="none" strike="noStrike" kern="1200" cap="small" spc="0" normalizeH="0" noProof="0" dirty="0" err="1" smtClean="0">
                  <a:ln>
                    <a:noFill/>
                  </a:ln>
                  <a:solidFill>
                    <a:srgbClr val="CC9900"/>
                  </a:solidFill>
                  <a:uLnTx/>
                  <a:uFillTx/>
                  <a:latin typeface="+mj-lt"/>
                  <a:ea typeface="+mj-ea"/>
                  <a:cs typeface="+mj-cs"/>
                </a:rPr>
                <a:t>HealthCareHope</a:t>
              </a:r>
              <a:endParaRPr kumimoji="0" lang="en-US" sz="1400" i="0" u="none" strike="noStrike" kern="1200" cap="small" spc="0" normalizeH="0" noProof="0" dirty="0" smtClean="0">
                <a:ln>
                  <a:noFill/>
                </a:ln>
                <a:solidFill>
                  <a:srgbClr val="CC9900"/>
                </a:solidFill>
                <a:uLnTx/>
                <a:uFillTx/>
                <a:latin typeface="+mj-lt"/>
                <a:ea typeface="+mj-ea"/>
                <a:cs typeface="+mj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cap="small" dirty="0" smtClean="0"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#</a:t>
              </a:r>
              <a:r>
                <a:rPr lang="en-US" sz="1400" b="1" cap="small" dirty="0" err="1" smtClean="0"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Medicaidexpansion</a:t>
              </a:r>
              <a:endParaRPr lang="en-US" sz="1400" b="1" cap="small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small" spc="0" normalizeH="0" noProof="0" dirty="0" smtClean="0">
                  <a:ln>
                    <a:noFill/>
                  </a:ln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#</a:t>
              </a:r>
              <a:r>
                <a:rPr kumimoji="0" lang="en-US" sz="1400" b="1" i="0" u="none" strike="noStrike" kern="1200" cap="small" spc="0" normalizeH="0" noProof="0" dirty="0" err="1" smtClean="0">
                  <a:ln>
                    <a:noFill/>
                  </a:ln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MedicaidAccess</a:t>
              </a:r>
              <a:endParaRPr kumimoji="0" lang="en-US" sz="1400" b="1" i="0" u="none" strike="noStrike" kern="1200" cap="small" spc="0" normalizeH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cap="small" dirty="0" smtClean="0"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#</a:t>
              </a:r>
              <a:r>
                <a:rPr lang="en-US" sz="1400" b="1" cap="small" dirty="0" err="1" smtClean="0"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VAinterfaith</a:t>
              </a:r>
              <a:endParaRPr lang="en-US" sz="1400" b="1" cap="small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small" spc="0" normalizeH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7" name="Picture 6" descr="VICPP logo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24400" y="7543800"/>
              <a:ext cx="1184032" cy="448322"/>
            </a:xfrm>
            <a:prstGeom prst="rect">
              <a:avLst/>
            </a:prstGeom>
          </p:spPr>
        </p:pic>
        <p:pic>
          <p:nvPicPr>
            <p:cNvPr id="8" name="Picture 7" descr="cover va logo.jpeg"/>
            <p:cNvPicPr>
              <a:picLocks noChangeAspect="1"/>
            </p:cNvPicPr>
            <p:nvPr/>
          </p:nvPicPr>
          <p:blipFill>
            <a:blip r:embed="rId3" cstate="print"/>
            <a:srcRect t="22222" b="22222"/>
            <a:stretch>
              <a:fillRect/>
            </a:stretch>
          </p:blipFill>
          <p:spPr>
            <a:xfrm>
              <a:off x="5791200" y="7543800"/>
              <a:ext cx="762000" cy="4233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572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Become an</a:t>
            </a:r>
          </a:p>
          <a:p>
            <a:r>
              <a:rPr lang="en-US" b="1" dirty="0" smtClean="0"/>
              <a:t>Advocacy Partner</a:t>
            </a:r>
            <a:r>
              <a:rPr lang="en-US" dirty="0" smtClean="0"/>
              <a:t>: Commit to 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participate</a:t>
            </a:r>
          </a:p>
          <a:p>
            <a:pPr lvl="1"/>
            <a:r>
              <a:rPr lang="en-US" dirty="0" smtClean="0"/>
              <a:t>Sign up for updates</a:t>
            </a:r>
          </a:p>
          <a:p>
            <a:pPr lvl="1"/>
            <a:r>
              <a:rPr lang="en-US" dirty="0" smtClean="0"/>
              <a:t>Disseminate info in houses of worship and community</a:t>
            </a:r>
          </a:p>
          <a:p>
            <a:pPr lvl="1"/>
            <a:r>
              <a:rPr lang="en-US" dirty="0" smtClean="0"/>
              <a:t>Host a </a:t>
            </a:r>
            <a:r>
              <a:rPr lang="en-US" b="1" dirty="0" smtClean="0">
                <a:solidFill>
                  <a:srgbClr val="CC9900"/>
                </a:solidFill>
              </a:rPr>
              <a:t>Health Care Hope </a:t>
            </a:r>
            <a:r>
              <a:rPr lang="en-US" dirty="0" smtClean="0"/>
              <a:t>Forum</a:t>
            </a:r>
          </a:p>
          <a:p>
            <a:pPr lvl="1"/>
            <a:r>
              <a:rPr lang="en-US" dirty="0" smtClean="0"/>
              <a:t>Encourage comments opposing proposed regulations on work requirements and cost-sharing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Ambassador</a:t>
            </a:r>
            <a:r>
              <a:rPr lang="en-US" dirty="0" smtClean="0"/>
              <a:t>: Commit to 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educate</a:t>
            </a:r>
          </a:p>
          <a:p>
            <a:pPr lvl="1"/>
            <a:r>
              <a:rPr lang="en-US" dirty="0" smtClean="0"/>
              <a:t>Work with VICPP chapter leaders to explain new eligibility rules to congregation and community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b="1" dirty="0" smtClean="0"/>
              <a:t>Assister</a:t>
            </a:r>
            <a:r>
              <a:rPr lang="en-US" dirty="0" smtClean="0"/>
              <a:t>: Commit to 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facilitate</a:t>
            </a:r>
          </a:p>
          <a:p>
            <a:pPr lvl="1"/>
            <a:r>
              <a:rPr lang="en-US" dirty="0" smtClean="0"/>
              <a:t>Sign up for training (4+ hours) with the Virginia Health Care Foundation to learn how to help people apply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Call to Action and Fact Sheets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781800" y="5486400"/>
            <a:ext cx="2362200" cy="1600200"/>
            <a:chOff x="4495800" y="7543800"/>
            <a:chExt cx="2362200" cy="1600200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4495800" y="8075918"/>
              <a:ext cx="2362200" cy="1068082"/>
            </a:xfrm>
            <a:prstGeom prst="rect">
              <a:avLst/>
            </a:prstGeom>
          </p:spPr>
          <p:txBody>
            <a:bodyPr vert="horz" anchor="b">
              <a:normAutofit/>
              <a:scene3d>
                <a:camera prst="orthographicFront"/>
                <a:lightRig rig="soft" dir="t"/>
              </a:scene3d>
              <a:sp3d prstMaterial="softEdge">
                <a:bevelT w="25400" h="254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small" spc="0" normalizeH="0" noProof="0" dirty="0" smtClean="0">
                  <a:ln>
                    <a:noFill/>
                  </a:ln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#</a:t>
              </a:r>
              <a:r>
                <a:rPr kumimoji="0" lang="en-US" sz="1400" i="0" u="none" strike="noStrike" kern="1200" cap="small" spc="0" normalizeH="0" noProof="0" dirty="0" err="1" smtClean="0">
                  <a:ln>
                    <a:noFill/>
                  </a:ln>
                  <a:solidFill>
                    <a:srgbClr val="CC9900"/>
                  </a:solidFill>
                  <a:uLnTx/>
                  <a:uFillTx/>
                  <a:latin typeface="+mj-lt"/>
                  <a:ea typeface="+mj-ea"/>
                  <a:cs typeface="+mj-cs"/>
                </a:rPr>
                <a:t>HealthCareHope</a:t>
              </a:r>
              <a:endParaRPr kumimoji="0" lang="en-US" sz="1400" i="0" u="none" strike="noStrike" kern="1200" cap="small" spc="0" normalizeH="0" noProof="0" dirty="0" smtClean="0">
                <a:ln>
                  <a:noFill/>
                </a:ln>
                <a:solidFill>
                  <a:srgbClr val="CC9900"/>
                </a:solidFill>
                <a:uLnTx/>
                <a:uFillTx/>
                <a:latin typeface="+mj-lt"/>
                <a:ea typeface="+mj-ea"/>
                <a:cs typeface="+mj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cap="small" dirty="0" smtClean="0"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#</a:t>
              </a:r>
              <a:r>
                <a:rPr lang="en-US" sz="1400" b="1" cap="small" dirty="0" err="1" smtClean="0"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Medicaidexpansion</a:t>
              </a:r>
              <a:endParaRPr lang="en-US" sz="1400" b="1" cap="small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small" spc="0" normalizeH="0" noProof="0" dirty="0" smtClean="0">
                  <a:ln>
                    <a:noFill/>
                  </a:ln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#</a:t>
              </a:r>
              <a:r>
                <a:rPr kumimoji="0" lang="en-US" sz="1400" b="1" i="0" u="none" strike="noStrike" kern="1200" cap="small" spc="0" normalizeH="0" noProof="0" dirty="0" err="1" smtClean="0">
                  <a:ln>
                    <a:noFill/>
                  </a:ln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MedicaidAccess</a:t>
              </a:r>
              <a:endParaRPr kumimoji="0" lang="en-US" sz="1400" b="1" i="0" u="none" strike="noStrike" kern="1200" cap="small" spc="0" normalizeH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cap="small" dirty="0" smtClean="0"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#</a:t>
              </a:r>
              <a:r>
                <a:rPr lang="en-US" sz="1400" b="1" cap="small" dirty="0" err="1" smtClean="0"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VAinterfaith</a:t>
              </a:r>
              <a:endParaRPr lang="en-US" sz="1400" b="1" cap="small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small" spc="0" normalizeH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6" name="Picture 5" descr="VICPP logo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24400" y="7543800"/>
              <a:ext cx="1184032" cy="448322"/>
            </a:xfrm>
            <a:prstGeom prst="rect">
              <a:avLst/>
            </a:prstGeom>
          </p:spPr>
        </p:pic>
        <p:pic>
          <p:nvPicPr>
            <p:cNvPr id="7" name="Picture 6" descr="cover va logo.jpeg"/>
            <p:cNvPicPr>
              <a:picLocks noChangeAspect="1"/>
            </p:cNvPicPr>
            <p:nvPr/>
          </p:nvPicPr>
          <p:blipFill>
            <a:blip r:embed="rId3" cstate="print"/>
            <a:srcRect t="22222" b="22222"/>
            <a:stretch>
              <a:fillRect/>
            </a:stretch>
          </p:blipFill>
          <p:spPr>
            <a:xfrm>
              <a:off x="5791200" y="7543800"/>
              <a:ext cx="762000" cy="4233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2514600" cy="1600200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en-US" sz="2500" dirty="0" smtClean="0"/>
              <a:t>Localities with more than 5,000 uninsured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 Priority Target 1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362200" y="1143000"/>
            <a:ext cx="4953000" cy="5262979"/>
            <a:chOff x="2743200" y="1219200"/>
            <a:chExt cx="4953000" cy="5262979"/>
          </a:xfrm>
        </p:grpSpPr>
        <p:sp>
          <p:nvSpPr>
            <p:cNvPr id="4" name="TextBox 3"/>
            <p:cNvSpPr txBox="1"/>
            <p:nvPr/>
          </p:nvSpPr>
          <p:spPr>
            <a:xfrm>
              <a:off x="2743200" y="1219200"/>
              <a:ext cx="3505200" cy="5262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None/>
              </a:pPr>
              <a:r>
                <a:rPr lang="en-US" sz="2400" dirty="0" smtClean="0"/>
                <a:t>Fairfax County</a:t>
              </a:r>
            </a:p>
            <a:p>
              <a:pPr algn="r">
                <a:buNone/>
              </a:pPr>
              <a:r>
                <a:rPr lang="en-US" sz="2400" dirty="0" smtClean="0"/>
                <a:t>Richmond City</a:t>
              </a:r>
            </a:p>
            <a:p>
              <a:pPr algn="r">
                <a:buNone/>
              </a:pPr>
              <a:r>
                <a:rPr lang="en-US" sz="2400" dirty="0" smtClean="0"/>
                <a:t>Norfolk</a:t>
              </a:r>
            </a:p>
            <a:p>
              <a:pPr algn="r">
                <a:buNone/>
              </a:pPr>
              <a:r>
                <a:rPr lang="en-US" sz="2400" dirty="0" smtClean="0"/>
                <a:t>Prince William County</a:t>
              </a:r>
            </a:p>
            <a:p>
              <a:pPr algn="r">
                <a:buNone/>
              </a:pPr>
              <a:r>
                <a:rPr lang="en-US" sz="2400" dirty="0" smtClean="0"/>
                <a:t>Henrico County</a:t>
              </a:r>
            </a:p>
            <a:p>
              <a:pPr algn="r">
                <a:buNone/>
              </a:pPr>
              <a:r>
                <a:rPr lang="en-US" sz="2400" dirty="0" smtClean="0"/>
                <a:t>Virginia Beach</a:t>
              </a:r>
            </a:p>
            <a:p>
              <a:pPr algn="r"/>
              <a:r>
                <a:rPr lang="en-US" sz="2400" dirty="0" smtClean="0"/>
                <a:t>Chesterfield County</a:t>
              </a:r>
            </a:p>
            <a:p>
              <a:pPr algn="r"/>
              <a:r>
                <a:rPr lang="en-US" sz="2400" dirty="0" smtClean="0"/>
                <a:t>Newport News</a:t>
              </a:r>
            </a:p>
            <a:p>
              <a:pPr algn="r"/>
              <a:r>
                <a:rPr lang="en-US" sz="2400" dirty="0" smtClean="0"/>
                <a:t>Arlington County</a:t>
              </a:r>
            </a:p>
            <a:p>
              <a:pPr algn="r"/>
              <a:r>
                <a:rPr lang="en-US" sz="2400" dirty="0" smtClean="0"/>
                <a:t>Roanoke City</a:t>
              </a:r>
            </a:p>
            <a:p>
              <a:pPr algn="r"/>
              <a:r>
                <a:rPr lang="en-US" sz="2400" dirty="0" smtClean="0"/>
                <a:t>Alexandria</a:t>
              </a:r>
            </a:p>
            <a:p>
              <a:pPr algn="r"/>
              <a:r>
                <a:rPr lang="en-US" sz="2400" dirty="0" smtClean="0"/>
                <a:t>Loudoun County</a:t>
              </a:r>
            </a:p>
            <a:p>
              <a:pPr algn="r"/>
              <a:r>
                <a:rPr lang="en-US" sz="2400" dirty="0" smtClean="0"/>
                <a:t>Chesapeake City</a:t>
              </a:r>
            </a:p>
            <a:p>
              <a:pPr algn="r"/>
              <a:r>
                <a:rPr lang="en-US" sz="2400" dirty="0" smtClean="0"/>
                <a:t>Hampton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248400" y="1219200"/>
              <a:ext cx="1447800" cy="5262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400" dirty="0" smtClean="0"/>
                <a:t>28,000 </a:t>
              </a:r>
            </a:p>
            <a:p>
              <a:pPr>
                <a:buNone/>
              </a:pPr>
              <a:r>
                <a:rPr lang="en-US" sz="2400" dirty="0" smtClean="0"/>
                <a:t>14,700 </a:t>
              </a:r>
            </a:p>
            <a:p>
              <a:pPr>
                <a:buNone/>
              </a:pPr>
              <a:r>
                <a:rPr lang="en-US" sz="2400" dirty="0" smtClean="0"/>
                <a:t>12,600 </a:t>
              </a:r>
            </a:p>
            <a:p>
              <a:pPr>
                <a:buNone/>
              </a:pPr>
              <a:r>
                <a:rPr lang="en-US" sz="2400" dirty="0" smtClean="0"/>
                <a:t>12,100 </a:t>
              </a:r>
            </a:p>
            <a:p>
              <a:pPr>
                <a:buNone/>
              </a:pPr>
              <a:r>
                <a:rPr lang="en-US" sz="2400" dirty="0" smtClean="0"/>
                <a:t>10,800 </a:t>
              </a:r>
            </a:p>
            <a:p>
              <a:pPr>
                <a:buNone/>
              </a:pPr>
              <a:r>
                <a:rPr lang="en-US" sz="2400" dirty="0" smtClean="0"/>
                <a:t>10,600 </a:t>
              </a:r>
            </a:p>
            <a:p>
              <a:r>
                <a:rPr lang="en-US" sz="2400" dirty="0" smtClean="0"/>
                <a:t>  8,500 </a:t>
              </a:r>
            </a:p>
            <a:p>
              <a:r>
                <a:rPr lang="en-US" sz="2400" dirty="0" smtClean="0"/>
                <a:t>  7,800 </a:t>
              </a:r>
            </a:p>
            <a:p>
              <a:r>
                <a:rPr lang="en-US" sz="2400" dirty="0" smtClean="0"/>
                <a:t>  7,000</a:t>
              </a:r>
            </a:p>
            <a:p>
              <a:r>
                <a:rPr lang="en-US" sz="2400" dirty="0" smtClean="0"/>
                <a:t>  6,900 </a:t>
              </a:r>
            </a:p>
            <a:p>
              <a:r>
                <a:rPr lang="en-US" sz="2400" dirty="0" smtClean="0"/>
                <a:t>  6,500</a:t>
              </a:r>
            </a:p>
            <a:p>
              <a:r>
                <a:rPr lang="en-US" sz="2400" dirty="0" smtClean="0"/>
                <a:t>  5,800</a:t>
              </a:r>
            </a:p>
            <a:p>
              <a:r>
                <a:rPr lang="en-US" sz="2400" dirty="0" smtClean="0"/>
                <a:t>  5,700</a:t>
              </a:r>
            </a:p>
            <a:p>
              <a:r>
                <a:rPr lang="en-US" sz="2400" dirty="0" smtClean="0"/>
                <a:t>  5,200</a:t>
              </a:r>
              <a:endParaRPr lang="en-US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066800" y="5181600"/>
            <a:ext cx="190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TCI</a:t>
            </a:r>
          </a:p>
          <a:p>
            <a:r>
              <a:rPr lang="en-US" sz="1400" dirty="0" smtClean="0"/>
              <a:t>Full listing of localities available on their website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638800" y="6320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142,200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781800" y="5486400"/>
            <a:ext cx="2362200" cy="1600200"/>
            <a:chOff x="4495800" y="7543800"/>
            <a:chExt cx="2362200" cy="1600200"/>
          </a:xfrm>
        </p:grpSpPr>
        <p:sp>
          <p:nvSpPr>
            <p:cNvPr id="15" name="Title 1"/>
            <p:cNvSpPr txBox="1">
              <a:spLocks/>
            </p:cNvSpPr>
            <p:nvPr/>
          </p:nvSpPr>
          <p:spPr>
            <a:xfrm>
              <a:off x="4495800" y="8075918"/>
              <a:ext cx="2362200" cy="1068082"/>
            </a:xfrm>
            <a:prstGeom prst="rect">
              <a:avLst/>
            </a:prstGeom>
          </p:spPr>
          <p:txBody>
            <a:bodyPr vert="horz" anchor="b">
              <a:normAutofit/>
              <a:scene3d>
                <a:camera prst="orthographicFront"/>
                <a:lightRig rig="soft" dir="t"/>
              </a:scene3d>
              <a:sp3d prstMaterial="softEdge">
                <a:bevelT w="25400" h="254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small" spc="0" normalizeH="0" noProof="0" dirty="0" smtClean="0">
                  <a:ln>
                    <a:noFill/>
                  </a:ln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#</a:t>
              </a:r>
              <a:r>
                <a:rPr kumimoji="0" lang="en-US" sz="1400" i="0" u="none" strike="noStrike" kern="1200" cap="small" spc="0" normalizeH="0" noProof="0" dirty="0" err="1" smtClean="0">
                  <a:ln>
                    <a:noFill/>
                  </a:ln>
                  <a:solidFill>
                    <a:srgbClr val="CC9900"/>
                  </a:solidFill>
                  <a:uLnTx/>
                  <a:uFillTx/>
                  <a:latin typeface="+mj-lt"/>
                  <a:ea typeface="+mj-ea"/>
                  <a:cs typeface="+mj-cs"/>
                </a:rPr>
                <a:t>HealthCareHope</a:t>
              </a:r>
              <a:endParaRPr kumimoji="0" lang="en-US" sz="1400" i="0" u="none" strike="noStrike" kern="1200" cap="small" spc="0" normalizeH="0" noProof="0" dirty="0" smtClean="0">
                <a:ln>
                  <a:noFill/>
                </a:ln>
                <a:solidFill>
                  <a:srgbClr val="CC9900"/>
                </a:solidFill>
                <a:uLnTx/>
                <a:uFillTx/>
                <a:latin typeface="+mj-lt"/>
                <a:ea typeface="+mj-ea"/>
                <a:cs typeface="+mj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cap="small" dirty="0" smtClean="0"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#</a:t>
              </a:r>
              <a:r>
                <a:rPr lang="en-US" sz="1400" b="1" cap="small" dirty="0" err="1" smtClean="0"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Medicaidexpansion</a:t>
              </a:r>
              <a:endParaRPr lang="en-US" sz="1400" b="1" cap="small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small" spc="0" normalizeH="0" noProof="0" dirty="0" smtClean="0">
                  <a:ln>
                    <a:noFill/>
                  </a:ln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#</a:t>
              </a:r>
              <a:r>
                <a:rPr kumimoji="0" lang="en-US" sz="1400" b="1" i="0" u="none" strike="noStrike" kern="1200" cap="small" spc="0" normalizeH="0" noProof="0" dirty="0" err="1" smtClean="0">
                  <a:ln>
                    <a:noFill/>
                  </a:ln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MedicaidAccess</a:t>
              </a:r>
              <a:endParaRPr kumimoji="0" lang="en-US" sz="1400" b="1" i="0" u="none" strike="noStrike" kern="1200" cap="small" spc="0" normalizeH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cap="small" dirty="0" smtClean="0"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#</a:t>
              </a:r>
              <a:r>
                <a:rPr lang="en-US" sz="1400" b="1" cap="small" dirty="0" err="1" smtClean="0"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VAinterfaith</a:t>
              </a:r>
              <a:endParaRPr lang="en-US" sz="1400" b="1" cap="small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small" spc="0" normalizeH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16" name="Picture 15" descr="VICPP logo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24400" y="7543800"/>
              <a:ext cx="1184032" cy="448322"/>
            </a:xfrm>
            <a:prstGeom prst="rect">
              <a:avLst/>
            </a:prstGeom>
          </p:spPr>
        </p:pic>
        <p:pic>
          <p:nvPicPr>
            <p:cNvPr id="17" name="Picture 16" descr="cover va logo.jpeg"/>
            <p:cNvPicPr>
              <a:picLocks noChangeAspect="1"/>
            </p:cNvPicPr>
            <p:nvPr/>
          </p:nvPicPr>
          <p:blipFill>
            <a:blip r:embed="rId3" cstate="print"/>
            <a:srcRect t="22222" b="22222"/>
            <a:stretch>
              <a:fillRect/>
            </a:stretch>
          </p:blipFill>
          <p:spPr>
            <a:xfrm>
              <a:off x="5791200" y="7543800"/>
              <a:ext cx="762000" cy="42333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 Priority Target 1</a:t>
            </a:r>
            <a:endParaRPr lang="en-US" dirty="0"/>
          </a:p>
        </p:txBody>
      </p:sp>
      <p:pic>
        <p:nvPicPr>
          <p:cNvPr id="11" name="Picture 10" descr="Forum Target Areas 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114300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3886200" cy="1752600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en-US" sz="2500" dirty="0" smtClean="0"/>
              <a:t>Targeted outreach to rural cities with the highest percentages of African Americans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 Priority Target 2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038600" y="1905000"/>
            <a:ext cx="4191000" cy="3046988"/>
            <a:chOff x="3886200" y="1219200"/>
            <a:chExt cx="4953000" cy="3046988"/>
          </a:xfrm>
        </p:grpSpPr>
        <p:grpSp>
          <p:nvGrpSpPr>
            <p:cNvPr id="6" name="Group 5"/>
            <p:cNvGrpSpPr/>
            <p:nvPr/>
          </p:nvGrpSpPr>
          <p:grpSpPr>
            <a:xfrm>
              <a:off x="3886200" y="1219200"/>
              <a:ext cx="4953000" cy="3046988"/>
              <a:chOff x="2743200" y="1219200"/>
              <a:chExt cx="4953000" cy="3046988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2743200" y="1219200"/>
                <a:ext cx="3505200" cy="295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buNone/>
                </a:pPr>
                <a:r>
                  <a:rPr lang="en-US" sz="2400" dirty="0" smtClean="0"/>
                  <a:t>Petersburg</a:t>
                </a:r>
              </a:p>
              <a:p>
                <a:pPr algn="r">
                  <a:buNone/>
                </a:pPr>
                <a:r>
                  <a:rPr lang="en-US" sz="2400" dirty="0" smtClean="0"/>
                  <a:t>Emporia</a:t>
                </a:r>
              </a:p>
              <a:p>
                <a:pPr algn="r">
                  <a:buNone/>
                </a:pPr>
                <a:r>
                  <a:rPr lang="en-US" sz="2400" dirty="0" smtClean="0"/>
                  <a:t>Franklin</a:t>
                </a:r>
              </a:p>
              <a:p>
                <a:pPr algn="r">
                  <a:buNone/>
                </a:pPr>
                <a:r>
                  <a:rPr lang="en-US" sz="2400" dirty="0" smtClean="0"/>
                  <a:t>Danville</a:t>
                </a:r>
              </a:p>
              <a:p>
                <a:pPr algn="r">
                  <a:buNone/>
                </a:pPr>
                <a:r>
                  <a:rPr lang="en-US" sz="2400" dirty="0" smtClean="0"/>
                  <a:t>South Boston</a:t>
                </a:r>
              </a:p>
              <a:p>
                <a:pPr algn="r">
                  <a:buNone/>
                </a:pPr>
                <a:r>
                  <a:rPr lang="en-US" sz="2400" dirty="0" smtClean="0"/>
                  <a:t>Martinsville</a:t>
                </a:r>
              </a:p>
              <a:p>
                <a:pPr algn="r"/>
                <a:r>
                  <a:rPr lang="en-US" sz="2400" dirty="0" smtClean="0"/>
                  <a:t>Suffolk</a:t>
                </a:r>
              </a:p>
              <a:p>
                <a:pPr algn="r"/>
                <a:endParaRPr lang="en-US" dirty="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6248400" y="1219200"/>
                <a:ext cx="144780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2400" dirty="0" smtClean="0"/>
                  <a:t>77% </a:t>
                </a:r>
              </a:p>
              <a:p>
                <a:pPr>
                  <a:buNone/>
                </a:pPr>
                <a:r>
                  <a:rPr lang="en-US" sz="2400" dirty="0" smtClean="0"/>
                  <a:t>64% </a:t>
                </a:r>
              </a:p>
              <a:p>
                <a:pPr>
                  <a:buNone/>
                </a:pPr>
                <a:r>
                  <a:rPr lang="en-US" sz="2400" dirty="0" smtClean="0"/>
                  <a:t>59% </a:t>
                </a:r>
              </a:p>
              <a:p>
                <a:pPr>
                  <a:buNone/>
                </a:pPr>
                <a:r>
                  <a:rPr lang="en-US" sz="2400" dirty="0" smtClean="0"/>
                  <a:t>49% </a:t>
                </a:r>
              </a:p>
              <a:p>
                <a:pPr>
                  <a:buNone/>
                </a:pPr>
                <a:r>
                  <a:rPr lang="en-US" sz="2400" dirty="0" smtClean="0"/>
                  <a:t>47% </a:t>
                </a:r>
              </a:p>
              <a:p>
                <a:pPr>
                  <a:buNone/>
                </a:pPr>
                <a:r>
                  <a:rPr lang="en-US" sz="2400" dirty="0" smtClean="0"/>
                  <a:t>46% </a:t>
                </a:r>
              </a:p>
              <a:p>
                <a:r>
                  <a:rPr lang="en-US" sz="2400" dirty="0" smtClean="0"/>
                  <a:t>41% </a:t>
                </a:r>
              </a:p>
              <a:p>
                <a:r>
                  <a:rPr lang="en-US" sz="2400" dirty="0" smtClean="0"/>
                  <a:t>  </a:t>
                </a:r>
                <a:endParaRPr lang="en-US" dirty="0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5687291" y="3810000"/>
              <a:ext cx="28471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Source: US Census Data</a:t>
              </a:r>
              <a:endParaRPr lang="en-US" sz="14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85800" y="45720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Housing Assistance Council</a:t>
            </a:r>
            <a:endParaRPr lang="en-US" sz="1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6781800" y="5486400"/>
            <a:ext cx="2362200" cy="1600200"/>
            <a:chOff x="4495800" y="7543800"/>
            <a:chExt cx="2362200" cy="1600200"/>
          </a:xfrm>
        </p:grpSpPr>
        <p:sp>
          <p:nvSpPr>
            <p:cNvPr id="15" name="Title 1"/>
            <p:cNvSpPr txBox="1">
              <a:spLocks/>
            </p:cNvSpPr>
            <p:nvPr/>
          </p:nvSpPr>
          <p:spPr>
            <a:xfrm>
              <a:off x="4495800" y="8075918"/>
              <a:ext cx="2362200" cy="1068082"/>
            </a:xfrm>
            <a:prstGeom prst="rect">
              <a:avLst/>
            </a:prstGeom>
          </p:spPr>
          <p:txBody>
            <a:bodyPr vert="horz" anchor="b">
              <a:normAutofit/>
              <a:scene3d>
                <a:camera prst="orthographicFront"/>
                <a:lightRig rig="soft" dir="t"/>
              </a:scene3d>
              <a:sp3d prstMaterial="softEdge">
                <a:bevelT w="25400" h="254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small" spc="0" normalizeH="0" noProof="0" dirty="0" smtClean="0">
                  <a:ln>
                    <a:noFill/>
                  </a:ln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#</a:t>
              </a:r>
              <a:r>
                <a:rPr kumimoji="0" lang="en-US" sz="1400" i="0" u="none" strike="noStrike" kern="1200" cap="small" spc="0" normalizeH="0" noProof="0" dirty="0" err="1" smtClean="0">
                  <a:ln>
                    <a:noFill/>
                  </a:ln>
                  <a:solidFill>
                    <a:srgbClr val="CC9900"/>
                  </a:solidFill>
                  <a:uLnTx/>
                  <a:uFillTx/>
                  <a:latin typeface="+mj-lt"/>
                  <a:ea typeface="+mj-ea"/>
                  <a:cs typeface="+mj-cs"/>
                </a:rPr>
                <a:t>HealthCareHope</a:t>
              </a:r>
              <a:endParaRPr kumimoji="0" lang="en-US" sz="1400" i="0" u="none" strike="noStrike" kern="1200" cap="small" spc="0" normalizeH="0" noProof="0" dirty="0" smtClean="0">
                <a:ln>
                  <a:noFill/>
                </a:ln>
                <a:solidFill>
                  <a:srgbClr val="CC9900"/>
                </a:solidFill>
                <a:uLnTx/>
                <a:uFillTx/>
                <a:latin typeface="+mj-lt"/>
                <a:ea typeface="+mj-ea"/>
                <a:cs typeface="+mj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cap="small" dirty="0" smtClean="0"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#</a:t>
              </a:r>
              <a:r>
                <a:rPr lang="en-US" sz="1400" b="1" cap="small" dirty="0" err="1" smtClean="0"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Medicaidexpansion</a:t>
              </a:r>
              <a:endParaRPr lang="en-US" sz="1400" b="1" cap="small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small" spc="0" normalizeH="0" noProof="0" dirty="0" smtClean="0">
                  <a:ln>
                    <a:noFill/>
                  </a:ln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#</a:t>
              </a:r>
              <a:r>
                <a:rPr kumimoji="0" lang="en-US" sz="1400" b="1" i="0" u="none" strike="noStrike" kern="1200" cap="small" spc="0" normalizeH="0" noProof="0" dirty="0" err="1" smtClean="0">
                  <a:ln>
                    <a:noFill/>
                  </a:ln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MedicaidAccess</a:t>
              </a:r>
              <a:endParaRPr kumimoji="0" lang="en-US" sz="1400" b="1" i="0" u="none" strike="noStrike" kern="1200" cap="small" spc="0" normalizeH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cap="small" dirty="0" smtClean="0"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#</a:t>
              </a:r>
              <a:r>
                <a:rPr lang="en-US" sz="1400" b="1" cap="small" dirty="0" err="1" smtClean="0"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VAinterfaith</a:t>
              </a:r>
              <a:endParaRPr lang="en-US" sz="1400" b="1" cap="small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small" spc="0" normalizeH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16" name="Picture 15" descr="VICPP logo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24400" y="7543800"/>
              <a:ext cx="1184032" cy="448322"/>
            </a:xfrm>
            <a:prstGeom prst="rect">
              <a:avLst/>
            </a:prstGeom>
          </p:spPr>
        </p:pic>
        <p:pic>
          <p:nvPicPr>
            <p:cNvPr id="17" name="Picture 16" descr="cover va logo.jpeg"/>
            <p:cNvPicPr>
              <a:picLocks noChangeAspect="1"/>
            </p:cNvPicPr>
            <p:nvPr/>
          </p:nvPicPr>
          <p:blipFill>
            <a:blip r:embed="rId3" cstate="print"/>
            <a:srcRect t="22222" b="22222"/>
            <a:stretch>
              <a:fillRect/>
            </a:stretch>
          </p:blipFill>
          <p:spPr>
            <a:xfrm>
              <a:off x="5791200" y="7543800"/>
              <a:ext cx="762000" cy="423333"/>
            </a:xfrm>
            <a:prstGeom prst="rect">
              <a:avLst/>
            </a:prstGeom>
          </p:spPr>
        </p:pic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 l="58449" t="49931" r="34309" b="42100"/>
          <a:stretch>
            <a:fillRect/>
          </a:stretch>
        </p:blipFill>
        <p:spPr bwMode="auto">
          <a:xfrm>
            <a:off x="685800" y="2971800"/>
            <a:ext cx="2461846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1045</TotalTime>
  <Words>619</Words>
  <Application>Microsoft Office PowerPoint</Application>
  <PresentationFormat>On-screen Show (4:3)</PresentationFormat>
  <Paragraphs>186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Concourse</vt:lpstr>
      <vt:lpstr>Health Care Hope</vt:lpstr>
      <vt:lpstr>Why The Faith Community Is Called To Help</vt:lpstr>
      <vt:lpstr>How We Are Going To Reach Them</vt:lpstr>
      <vt:lpstr>How We Are Going To Reach Them</vt:lpstr>
      <vt:lpstr>How We Are Going To Reach Them</vt:lpstr>
      <vt:lpstr>Call to Action and Fact Sheets</vt:lpstr>
      <vt:lpstr>Outreach Priority Target 1</vt:lpstr>
      <vt:lpstr>Outreach Priority Target 1</vt:lpstr>
      <vt:lpstr>Outreach Priority Target 2</vt:lpstr>
      <vt:lpstr>Outreach Priority Target 2</vt:lpstr>
      <vt:lpstr>Outreach Priority Target 3</vt:lpstr>
      <vt:lpstr>Outreach Priority Target 3</vt:lpstr>
      <vt:lpstr>Timeline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Ensuring Virginia’s Implementation of Medicaid Expansion</dc:title>
  <dc:creator>Vernell Lewis</dc:creator>
  <cp:lastModifiedBy>Vernell Lewis</cp:lastModifiedBy>
  <cp:revision>105</cp:revision>
  <dcterms:created xsi:type="dcterms:W3CDTF">2018-08-30T10:04:53Z</dcterms:created>
  <dcterms:modified xsi:type="dcterms:W3CDTF">2018-09-13T09:15:51Z</dcterms:modified>
</cp:coreProperties>
</file>